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AN Headline" charset="1" panose="00000000000000000000"/>
      <p:regular r:id="rId24"/>
    </p:embeddedFont>
    <p:embeddedFont>
      <p:font typeface="Coco Gothic" charset="1" panose="00000000000000000000"/>
      <p:regular r:id="rId25"/>
    </p:embeddedFont>
    <p:embeddedFont>
      <p:font typeface="Coco Gothic Bold" charset="1" panose="00000000000000000000"/>
      <p:regular r:id="rId26"/>
    </p:embeddedFont>
    <p:embeddedFont>
      <p:font typeface="Canva Sans Bold" charset="1" panose="020B08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1.pn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svg" Type="http://schemas.openxmlformats.org/officeDocument/2006/relationships/image"/><Relationship Id="rId2" Target="../media/image30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9581993" y="100017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556700" y="2783500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6651132" y="604838"/>
            <a:ext cx="4675326" cy="494009"/>
            <a:chOff x="0" y="0"/>
            <a:chExt cx="6233768" cy="6586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3874" y="31694"/>
              <a:ext cx="6124603" cy="593913"/>
            </a:xfrm>
            <a:custGeom>
              <a:avLst/>
              <a:gdLst/>
              <a:ahLst/>
              <a:cxnLst/>
              <a:rect r="r" b="b" t="t" l="l"/>
              <a:pathLst>
                <a:path h="593913" w="6124603">
                  <a:moveTo>
                    <a:pt x="260863" y="38583"/>
                  </a:moveTo>
                  <a:cubicBezTo>
                    <a:pt x="3585445" y="55119"/>
                    <a:pt x="5531991" y="0"/>
                    <a:pt x="5841057" y="23426"/>
                  </a:cubicBezTo>
                  <a:cubicBezTo>
                    <a:pt x="5892095" y="27559"/>
                    <a:pt x="5902019" y="28937"/>
                    <a:pt x="5930374" y="37205"/>
                  </a:cubicBezTo>
                  <a:cubicBezTo>
                    <a:pt x="5958728" y="46851"/>
                    <a:pt x="5987083" y="62009"/>
                    <a:pt x="6011184" y="79923"/>
                  </a:cubicBezTo>
                  <a:cubicBezTo>
                    <a:pt x="6035286" y="96459"/>
                    <a:pt x="6057970" y="119885"/>
                    <a:pt x="6073565" y="143310"/>
                  </a:cubicBezTo>
                  <a:cubicBezTo>
                    <a:pt x="6090577" y="168114"/>
                    <a:pt x="6104755" y="195674"/>
                    <a:pt x="6111843" y="224612"/>
                  </a:cubicBezTo>
                  <a:cubicBezTo>
                    <a:pt x="6120350" y="252171"/>
                    <a:pt x="6124603" y="283865"/>
                    <a:pt x="6121768" y="312803"/>
                  </a:cubicBezTo>
                  <a:cubicBezTo>
                    <a:pt x="6120350" y="341741"/>
                    <a:pt x="6113261" y="372056"/>
                    <a:pt x="6103337" y="399616"/>
                  </a:cubicBezTo>
                  <a:cubicBezTo>
                    <a:pt x="6091995" y="425798"/>
                    <a:pt x="6074983" y="453358"/>
                    <a:pt x="6055134" y="475405"/>
                  </a:cubicBezTo>
                  <a:cubicBezTo>
                    <a:pt x="6036703" y="497453"/>
                    <a:pt x="6011184" y="516745"/>
                    <a:pt x="5985665" y="531903"/>
                  </a:cubicBezTo>
                  <a:cubicBezTo>
                    <a:pt x="5960146" y="547061"/>
                    <a:pt x="5930374" y="559463"/>
                    <a:pt x="5902019" y="564975"/>
                  </a:cubicBezTo>
                  <a:cubicBezTo>
                    <a:pt x="5872246" y="571865"/>
                    <a:pt x="5839639" y="573243"/>
                    <a:pt x="5809867" y="570487"/>
                  </a:cubicBezTo>
                  <a:cubicBezTo>
                    <a:pt x="5780094" y="566353"/>
                    <a:pt x="5750322" y="558085"/>
                    <a:pt x="5721967" y="545683"/>
                  </a:cubicBezTo>
                  <a:cubicBezTo>
                    <a:pt x="5695030" y="534659"/>
                    <a:pt x="5668093" y="516745"/>
                    <a:pt x="5646827" y="496075"/>
                  </a:cubicBezTo>
                  <a:cubicBezTo>
                    <a:pt x="5625561" y="476783"/>
                    <a:pt x="5605713" y="451980"/>
                    <a:pt x="5591536" y="425798"/>
                  </a:cubicBezTo>
                  <a:cubicBezTo>
                    <a:pt x="5577359" y="399616"/>
                    <a:pt x="5567434" y="370678"/>
                    <a:pt x="5563181" y="341741"/>
                  </a:cubicBezTo>
                  <a:cubicBezTo>
                    <a:pt x="5557510" y="312803"/>
                    <a:pt x="5557510" y="282487"/>
                    <a:pt x="5563181" y="253549"/>
                  </a:cubicBezTo>
                  <a:cubicBezTo>
                    <a:pt x="5567434" y="224612"/>
                    <a:pt x="5577359" y="194296"/>
                    <a:pt x="5591536" y="169492"/>
                  </a:cubicBezTo>
                  <a:cubicBezTo>
                    <a:pt x="5605713" y="143310"/>
                    <a:pt x="5625561" y="118507"/>
                    <a:pt x="5646827" y="99215"/>
                  </a:cubicBezTo>
                  <a:cubicBezTo>
                    <a:pt x="5668093" y="78545"/>
                    <a:pt x="5695030" y="60631"/>
                    <a:pt x="5721967" y="48229"/>
                  </a:cubicBezTo>
                  <a:cubicBezTo>
                    <a:pt x="5750322" y="37205"/>
                    <a:pt x="5780094" y="27559"/>
                    <a:pt x="5809867" y="24803"/>
                  </a:cubicBezTo>
                  <a:cubicBezTo>
                    <a:pt x="5839639" y="22048"/>
                    <a:pt x="5872246" y="23426"/>
                    <a:pt x="5902019" y="30315"/>
                  </a:cubicBezTo>
                  <a:cubicBezTo>
                    <a:pt x="5930374" y="35827"/>
                    <a:pt x="5960146" y="48229"/>
                    <a:pt x="5985665" y="63387"/>
                  </a:cubicBezTo>
                  <a:cubicBezTo>
                    <a:pt x="6012602" y="77167"/>
                    <a:pt x="6036703" y="97837"/>
                    <a:pt x="6055134" y="119885"/>
                  </a:cubicBezTo>
                  <a:cubicBezTo>
                    <a:pt x="6074983" y="141932"/>
                    <a:pt x="6091995" y="169492"/>
                    <a:pt x="6103337" y="195674"/>
                  </a:cubicBezTo>
                  <a:cubicBezTo>
                    <a:pt x="6113261" y="223234"/>
                    <a:pt x="6120350" y="253549"/>
                    <a:pt x="6121768" y="282487"/>
                  </a:cubicBezTo>
                  <a:cubicBezTo>
                    <a:pt x="6124603" y="311425"/>
                    <a:pt x="6120350" y="343119"/>
                    <a:pt x="6111843" y="370678"/>
                  </a:cubicBezTo>
                  <a:cubicBezTo>
                    <a:pt x="6104755" y="399616"/>
                    <a:pt x="6090577" y="427176"/>
                    <a:pt x="6073565" y="451980"/>
                  </a:cubicBezTo>
                  <a:cubicBezTo>
                    <a:pt x="6057970" y="475405"/>
                    <a:pt x="6035286" y="497453"/>
                    <a:pt x="6011184" y="515367"/>
                  </a:cubicBezTo>
                  <a:cubicBezTo>
                    <a:pt x="5987083" y="533281"/>
                    <a:pt x="5958728" y="548439"/>
                    <a:pt x="5930374" y="556707"/>
                  </a:cubicBezTo>
                  <a:cubicBezTo>
                    <a:pt x="5902019" y="566353"/>
                    <a:pt x="5892095" y="567731"/>
                    <a:pt x="5841057" y="571865"/>
                  </a:cubicBezTo>
                  <a:cubicBezTo>
                    <a:pt x="5531991" y="593912"/>
                    <a:pt x="3506052" y="542927"/>
                    <a:pt x="2593032" y="538793"/>
                  </a:cubicBezTo>
                  <a:cubicBezTo>
                    <a:pt x="1926698" y="536037"/>
                    <a:pt x="1295807" y="547061"/>
                    <a:pt x="863399" y="540171"/>
                  </a:cubicBezTo>
                  <a:cubicBezTo>
                    <a:pt x="603954" y="537415"/>
                    <a:pt x="365775" y="540171"/>
                    <a:pt x="241014" y="522257"/>
                  </a:cubicBezTo>
                  <a:cubicBezTo>
                    <a:pt x="187140" y="513989"/>
                    <a:pt x="155950" y="502965"/>
                    <a:pt x="127596" y="489185"/>
                  </a:cubicBezTo>
                  <a:cubicBezTo>
                    <a:pt x="106330" y="479539"/>
                    <a:pt x="93570" y="468515"/>
                    <a:pt x="79393" y="454736"/>
                  </a:cubicBezTo>
                  <a:cubicBezTo>
                    <a:pt x="65215" y="440956"/>
                    <a:pt x="52456" y="428554"/>
                    <a:pt x="41114" y="409262"/>
                  </a:cubicBezTo>
                  <a:cubicBezTo>
                    <a:pt x="25519" y="381702"/>
                    <a:pt x="7088" y="337607"/>
                    <a:pt x="2835" y="299023"/>
                  </a:cubicBezTo>
                  <a:cubicBezTo>
                    <a:pt x="0" y="261817"/>
                    <a:pt x="7088" y="219100"/>
                    <a:pt x="22684" y="184650"/>
                  </a:cubicBezTo>
                  <a:cubicBezTo>
                    <a:pt x="36861" y="150200"/>
                    <a:pt x="63798" y="117129"/>
                    <a:pt x="93570" y="92325"/>
                  </a:cubicBezTo>
                  <a:cubicBezTo>
                    <a:pt x="123343" y="68899"/>
                    <a:pt x="170128" y="50985"/>
                    <a:pt x="201318" y="42717"/>
                  </a:cubicBezTo>
                  <a:cubicBezTo>
                    <a:pt x="224001" y="37205"/>
                    <a:pt x="260863" y="38583"/>
                    <a:pt x="260863" y="38583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0" id="20"/>
          <p:cNvSpPr txBox="true"/>
          <p:nvPr/>
        </p:nvSpPr>
        <p:spPr>
          <a:xfrm rot="0">
            <a:off x="4335907" y="1474131"/>
            <a:ext cx="9616186" cy="13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HYPER ACIDITY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76780" y="4021880"/>
            <a:ext cx="10175400" cy="6060604"/>
          </a:xfrm>
          <a:custGeom>
            <a:avLst/>
            <a:gdLst/>
            <a:ahLst/>
            <a:cxnLst/>
            <a:rect r="r" b="b" t="t" l="l"/>
            <a:pathLst>
              <a:path h="6060604" w="10175400">
                <a:moveTo>
                  <a:pt x="0" y="0"/>
                </a:moveTo>
                <a:lnTo>
                  <a:pt x="10175400" y="0"/>
                </a:lnTo>
                <a:lnTo>
                  <a:pt x="10175400" y="6060605"/>
                </a:lnTo>
                <a:lnTo>
                  <a:pt x="0" y="60606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931" t="0" r="-9931" b="-515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385461">
            <a:off x="-1257132" y="-4333581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2094">
            <a:off x="10869086" y="210999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508351" y="0"/>
            <a:ext cx="18012908" cy="11306310"/>
          </a:xfrm>
          <a:custGeom>
            <a:avLst/>
            <a:gdLst/>
            <a:ahLst/>
            <a:cxnLst/>
            <a:rect r="r" b="b" t="t" l="l"/>
            <a:pathLst>
              <a:path h="11306310" w="18012908">
                <a:moveTo>
                  <a:pt x="18012907" y="0"/>
                </a:moveTo>
                <a:lnTo>
                  <a:pt x="0" y="0"/>
                </a:lnTo>
                <a:lnTo>
                  <a:pt x="0" y="11306310"/>
                </a:lnTo>
                <a:lnTo>
                  <a:pt x="18012907" y="11306310"/>
                </a:lnTo>
                <a:lnTo>
                  <a:pt x="180129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21202" y="4003358"/>
            <a:ext cx="197167" cy="199072"/>
            <a:chOff x="0" y="0"/>
            <a:chExt cx="262890" cy="265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49530"/>
              <a:ext cx="161290" cy="167640"/>
            </a:xfrm>
            <a:custGeom>
              <a:avLst/>
              <a:gdLst/>
              <a:ahLst/>
              <a:cxnLst/>
              <a:rect r="r" b="b" t="t" l="l"/>
              <a:pathLst>
                <a:path h="167640" w="161290">
                  <a:moveTo>
                    <a:pt x="161290" y="58420"/>
                  </a:moveTo>
                  <a:cubicBezTo>
                    <a:pt x="139700" y="146050"/>
                    <a:pt x="128270" y="152400"/>
                    <a:pt x="116840" y="158750"/>
                  </a:cubicBezTo>
                  <a:cubicBezTo>
                    <a:pt x="105410" y="163830"/>
                    <a:pt x="91440" y="167640"/>
                    <a:pt x="77470" y="165100"/>
                  </a:cubicBezTo>
                  <a:cubicBezTo>
                    <a:pt x="58420" y="161290"/>
                    <a:pt x="24130" y="140970"/>
                    <a:pt x="11430" y="125730"/>
                  </a:cubicBezTo>
                  <a:cubicBezTo>
                    <a:pt x="2540" y="114300"/>
                    <a:pt x="0" y="102870"/>
                    <a:pt x="0" y="87630"/>
                  </a:cubicBezTo>
                  <a:cubicBezTo>
                    <a:pt x="1270" y="68580"/>
                    <a:pt x="17780" y="31750"/>
                    <a:pt x="31750" y="17780"/>
                  </a:cubicBezTo>
                  <a:cubicBezTo>
                    <a:pt x="41910" y="7620"/>
                    <a:pt x="53340" y="2540"/>
                    <a:pt x="67310" y="1270"/>
                  </a:cubicBezTo>
                  <a:cubicBezTo>
                    <a:pt x="87630" y="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620750" y="9384982"/>
            <a:ext cx="192405" cy="192405"/>
            <a:chOff x="0" y="0"/>
            <a:chExt cx="256540" cy="2565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4450" y="46990"/>
              <a:ext cx="160020" cy="163830"/>
            </a:xfrm>
            <a:custGeom>
              <a:avLst/>
              <a:gdLst/>
              <a:ahLst/>
              <a:cxnLst/>
              <a:rect r="r" b="b" t="t" l="l"/>
              <a:pathLst>
                <a:path h="163830" w="160020">
                  <a:moveTo>
                    <a:pt x="160020" y="58420"/>
                  </a:moveTo>
                  <a:cubicBezTo>
                    <a:pt x="139700" y="146050"/>
                    <a:pt x="129540" y="153670"/>
                    <a:pt x="115570" y="157480"/>
                  </a:cubicBezTo>
                  <a:cubicBezTo>
                    <a:pt x="96520" y="163830"/>
                    <a:pt x="57150" y="161290"/>
                    <a:pt x="39370" y="153670"/>
                  </a:cubicBezTo>
                  <a:cubicBezTo>
                    <a:pt x="25400" y="147320"/>
                    <a:pt x="16510" y="138430"/>
                    <a:pt x="11430" y="125730"/>
                  </a:cubicBezTo>
                  <a:cubicBezTo>
                    <a:pt x="2540" y="106680"/>
                    <a:pt x="0" y="67310"/>
                    <a:pt x="6350" y="48260"/>
                  </a:cubicBezTo>
                  <a:cubicBezTo>
                    <a:pt x="10160" y="35560"/>
                    <a:pt x="19050" y="25400"/>
                    <a:pt x="30480" y="17780"/>
                  </a:cubicBezTo>
                  <a:cubicBezTo>
                    <a:pt x="48260" y="7620"/>
                    <a:pt x="86360" y="0"/>
                    <a:pt x="106680" y="3810"/>
                  </a:cubicBezTo>
                  <a:cubicBezTo>
                    <a:pt x="120650" y="6350"/>
                    <a:pt x="139700" y="24130"/>
                    <a:pt x="13970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663298" y="3694238"/>
            <a:ext cx="7682516" cy="6451983"/>
          </a:xfrm>
          <a:custGeom>
            <a:avLst/>
            <a:gdLst/>
            <a:ahLst/>
            <a:cxnLst/>
            <a:rect r="r" b="b" t="t" l="l"/>
            <a:pathLst>
              <a:path h="6451983" w="7682516">
                <a:moveTo>
                  <a:pt x="0" y="0"/>
                </a:moveTo>
                <a:lnTo>
                  <a:pt x="7682517" y="0"/>
                </a:lnTo>
                <a:lnTo>
                  <a:pt x="7682517" y="6451984"/>
                </a:lnTo>
                <a:lnTo>
                  <a:pt x="0" y="64519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22238" y="-279635"/>
            <a:ext cx="3144505" cy="4014928"/>
          </a:xfrm>
          <a:custGeom>
            <a:avLst/>
            <a:gdLst/>
            <a:ahLst/>
            <a:cxnLst/>
            <a:rect r="r" b="b" t="t" l="l"/>
            <a:pathLst>
              <a:path h="4014928" w="3144505">
                <a:moveTo>
                  <a:pt x="0" y="0"/>
                </a:moveTo>
                <a:lnTo>
                  <a:pt x="3144505" y="0"/>
                </a:lnTo>
                <a:lnTo>
                  <a:pt x="3144505" y="4014928"/>
                </a:lnTo>
                <a:lnTo>
                  <a:pt x="0" y="40149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533" r="0" b="-1453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17142" y="7106702"/>
            <a:ext cx="9531365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Adverse Effects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 Diarrhoea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 Dizziness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Headache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716930" y="857668"/>
            <a:ext cx="9064072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H2 Antagonists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7142" y="4097655"/>
            <a:ext cx="9531365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MOA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 H2 antagonists block the H2 receptors in the parietal cells of the stomach and decrease the gastric acid secreation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17142" y="2394451"/>
            <a:ext cx="9531365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Suffix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 -tidine</a:t>
            </a:r>
          </a:p>
          <a:p>
            <a:pPr algn="ctr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9809" y="725518"/>
            <a:ext cx="15410458" cy="8668383"/>
          </a:xfrm>
          <a:custGeom>
            <a:avLst/>
            <a:gdLst/>
            <a:ahLst/>
            <a:cxnLst/>
            <a:rect r="r" b="b" t="t" l="l"/>
            <a:pathLst>
              <a:path h="8668383" w="15410458">
                <a:moveTo>
                  <a:pt x="0" y="0"/>
                </a:moveTo>
                <a:lnTo>
                  <a:pt x="15410458" y="0"/>
                </a:lnTo>
                <a:lnTo>
                  <a:pt x="15410458" y="8668382"/>
                </a:lnTo>
                <a:lnTo>
                  <a:pt x="0" y="8668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385461">
            <a:off x="6965452" y="-69887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2094">
            <a:off x="10869086" y="210999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5351688" y="-1019310"/>
            <a:ext cx="18012908" cy="11306310"/>
          </a:xfrm>
          <a:custGeom>
            <a:avLst/>
            <a:gdLst/>
            <a:ahLst/>
            <a:cxnLst/>
            <a:rect r="r" b="b" t="t" l="l"/>
            <a:pathLst>
              <a:path h="11306310" w="18012908">
                <a:moveTo>
                  <a:pt x="18012908" y="0"/>
                </a:moveTo>
                <a:lnTo>
                  <a:pt x="0" y="0"/>
                </a:lnTo>
                <a:lnTo>
                  <a:pt x="0" y="11306310"/>
                </a:lnTo>
                <a:lnTo>
                  <a:pt x="18012908" y="11306310"/>
                </a:lnTo>
                <a:lnTo>
                  <a:pt x="180129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21202" y="4003358"/>
            <a:ext cx="197167" cy="199072"/>
            <a:chOff x="0" y="0"/>
            <a:chExt cx="262890" cy="2654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49530"/>
              <a:ext cx="161290" cy="167640"/>
            </a:xfrm>
            <a:custGeom>
              <a:avLst/>
              <a:gdLst/>
              <a:ahLst/>
              <a:cxnLst/>
              <a:rect r="r" b="b" t="t" l="l"/>
              <a:pathLst>
                <a:path h="167640" w="161290">
                  <a:moveTo>
                    <a:pt x="161290" y="58420"/>
                  </a:moveTo>
                  <a:cubicBezTo>
                    <a:pt x="139700" y="146050"/>
                    <a:pt x="128270" y="152400"/>
                    <a:pt x="116840" y="158750"/>
                  </a:cubicBezTo>
                  <a:cubicBezTo>
                    <a:pt x="105410" y="163830"/>
                    <a:pt x="91440" y="167640"/>
                    <a:pt x="77470" y="165100"/>
                  </a:cubicBezTo>
                  <a:cubicBezTo>
                    <a:pt x="58420" y="161290"/>
                    <a:pt x="24130" y="140970"/>
                    <a:pt x="11430" y="125730"/>
                  </a:cubicBezTo>
                  <a:cubicBezTo>
                    <a:pt x="2540" y="114300"/>
                    <a:pt x="0" y="102870"/>
                    <a:pt x="0" y="87630"/>
                  </a:cubicBezTo>
                  <a:cubicBezTo>
                    <a:pt x="1270" y="68580"/>
                    <a:pt x="17780" y="31750"/>
                    <a:pt x="31750" y="17780"/>
                  </a:cubicBezTo>
                  <a:cubicBezTo>
                    <a:pt x="41910" y="7620"/>
                    <a:pt x="53340" y="2540"/>
                    <a:pt x="67310" y="1270"/>
                  </a:cubicBezTo>
                  <a:cubicBezTo>
                    <a:pt x="87630" y="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3620750" y="9384982"/>
            <a:ext cx="192405" cy="192405"/>
            <a:chOff x="0" y="0"/>
            <a:chExt cx="256540" cy="2565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4450" y="46990"/>
              <a:ext cx="160020" cy="163830"/>
            </a:xfrm>
            <a:custGeom>
              <a:avLst/>
              <a:gdLst/>
              <a:ahLst/>
              <a:cxnLst/>
              <a:rect r="r" b="b" t="t" l="l"/>
              <a:pathLst>
                <a:path h="163830" w="160020">
                  <a:moveTo>
                    <a:pt x="160020" y="58420"/>
                  </a:moveTo>
                  <a:cubicBezTo>
                    <a:pt x="139700" y="146050"/>
                    <a:pt x="129540" y="153670"/>
                    <a:pt x="115570" y="157480"/>
                  </a:cubicBezTo>
                  <a:cubicBezTo>
                    <a:pt x="96520" y="163830"/>
                    <a:pt x="57150" y="161290"/>
                    <a:pt x="39370" y="153670"/>
                  </a:cubicBezTo>
                  <a:cubicBezTo>
                    <a:pt x="25400" y="147320"/>
                    <a:pt x="16510" y="138430"/>
                    <a:pt x="11430" y="125730"/>
                  </a:cubicBezTo>
                  <a:cubicBezTo>
                    <a:pt x="2540" y="106680"/>
                    <a:pt x="0" y="67310"/>
                    <a:pt x="6350" y="48260"/>
                  </a:cubicBezTo>
                  <a:cubicBezTo>
                    <a:pt x="10160" y="35560"/>
                    <a:pt x="19050" y="25400"/>
                    <a:pt x="30480" y="17780"/>
                  </a:cubicBezTo>
                  <a:cubicBezTo>
                    <a:pt x="48260" y="7620"/>
                    <a:pt x="86360" y="0"/>
                    <a:pt x="106680" y="3810"/>
                  </a:cubicBezTo>
                  <a:cubicBezTo>
                    <a:pt x="120650" y="6350"/>
                    <a:pt x="139700" y="24130"/>
                    <a:pt x="13970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030797" y="6830862"/>
            <a:ext cx="3144505" cy="4014928"/>
          </a:xfrm>
          <a:custGeom>
            <a:avLst/>
            <a:gdLst/>
            <a:ahLst/>
            <a:cxnLst/>
            <a:rect r="r" b="b" t="t" l="l"/>
            <a:pathLst>
              <a:path h="4014928" w="3144505">
                <a:moveTo>
                  <a:pt x="0" y="0"/>
                </a:moveTo>
                <a:lnTo>
                  <a:pt x="3144506" y="0"/>
                </a:lnTo>
                <a:lnTo>
                  <a:pt x="3144506" y="4014929"/>
                </a:lnTo>
                <a:lnTo>
                  <a:pt x="0" y="40149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4533" r="0" b="-1453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3608623"/>
            <a:ext cx="6725437" cy="6444478"/>
          </a:xfrm>
          <a:custGeom>
            <a:avLst/>
            <a:gdLst/>
            <a:ahLst/>
            <a:cxnLst/>
            <a:rect r="r" b="b" t="t" l="l"/>
            <a:pathLst>
              <a:path h="6444478" w="6725437">
                <a:moveTo>
                  <a:pt x="0" y="0"/>
                </a:moveTo>
                <a:lnTo>
                  <a:pt x="6725437" y="0"/>
                </a:lnTo>
                <a:lnTo>
                  <a:pt x="6725437" y="6444479"/>
                </a:lnTo>
                <a:lnTo>
                  <a:pt x="0" y="64444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862272" y="6952496"/>
            <a:ext cx="9531365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Adverse Effects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Nausea 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Headache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 Constipation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7142" y="264154"/>
            <a:ext cx="13841000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PROTON PUMP </a:t>
            </a:r>
          </a:p>
          <a:p>
            <a:pPr algn="just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INHIBITORS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62272" y="2442204"/>
            <a:ext cx="9950190" cy="4143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1"/>
              </a:lnSpc>
            </a:pPr>
            <a:r>
              <a:rPr lang="en-US" sz="3922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MOA</a:t>
            </a:r>
          </a:p>
          <a:p>
            <a:pPr algn="ctr">
              <a:lnSpc>
                <a:spcPts val="5491"/>
              </a:lnSpc>
            </a:pPr>
            <a:r>
              <a:rPr lang="en-US" sz="3922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PPI’s effectively block gastric acid secreation by irreversibly binding to and inhibiting the H+/K+ ATPase pump that resides on the luminal surface of the parietal cell membrane.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71685" y="842334"/>
            <a:ext cx="9531365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Suffix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-prazole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2488" y="1028700"/>
            <a:ext cx="14187276" cy="8373765"/>
          </a:xfrm>
          <a:custGeom>
            <a:avLst/>
            <a:gdLst/>
            <a:ahLst/>
            <a:cxnLst/>
            <a:rect r="r" b="b" t="t" l="l"/>
            <a:pathLst>
              <a:path h="8373765" w="14187276">
                <a:moveTo>
                  <a:pt x="0" y="0"/>
                </a:moveTo>
                <a:lnTo>
                  <a:pt x="14187276" y="0"/>
                </a:lnTo>
                <a:lnTo>
                  <a:pt x="14187276" y="8373765"/>
                </a:lnTo>
                <a:lnTo>
                  <a:pt x="0" y="8373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21202" y="4003358"/>
            <a:ext cx="197167" cy="199072"/>
            <a:chOff x="0" y="0"/>
            <a:chExt cx="262890" cy="2654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49530"/>
              <a:ext cx="161290" cy="167640"/>
            </a:xfrm>
            <a:custGeom>
              <a:avLst/>
              <a:gdLst/>
              <a:ahLst/>
              <a:cxnLst/>
              <a:rect r="r" b="b" t="t" l="l"/>
              <a:pathLst>
                <a:path h="167640" w="161290">
                  <a:moveTo>
                    <a:pt x="161290" y="58420"/>
                  </a:moveTo>
                  <a:cubicBezTo>
                    <a:pt x="139700" y="146050"/>
                    <a:pt x="128270" y="152400"/>
                    <a:pt x="116840" y="158750"/>
                  </a:cubicBezTo>
                  <a:cubicBezTo>
                    <a:pt x="105410" y="163830"/>
                    <a:pt x="91440" y="167640"/>
                    <a:pt x="77470" y="165100"/>
                  </a:cubicBezTo>
                  <a:cubicBezTo>
                    <a:pt x="58420" y="161290"/>
                    <a:pt x="24130" y="140970"/>
                    <a:pt x="11430" y="125730"/>
                  </a:cubicBezTo>
                  <a:cubicBezTo>
                    <a:pt x="2540" y="114300"/>
                    <a:pt x="0" y="102870"/>
                    <a:pt x="0" y="87630"/>
                  </a:cubicBezTo>
                  <a:cubicBezTo>
                    <a:pt x="1270" y="68580"/>
                    <a:pt x="17780" y="31750"/>
                    <a:pt x="31750" y="17780"/>
                  </a:cubicBezTo>
                  <a:cubicBezTo>
                    <a:pt x="41910" y="7620"/>
                    <a:pt x="53340" y="2540"/>
                    <a:pt x="67310" y="1270"/>
                  </a:cubicBezTo>
                  <a:cubicBezTo>
                    <a:pt x="87630" y="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3620750" y="9384982"/>
            <a:ext cx="192405" cy="192405"/>
            <a:chOff x="0" y="0"/>
            <a:chExt cx="256540" cy="2565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4450" y="46990"/>
              <a:ext cx="160020" cy="163830"/>
            </a:xfrm>
            <a:custGeom>
              <a:avLst/>
              <a:gdLst/>
              <a:ahLst/>
              <a:cxnLst/>
              <a:rect r="r" b="b" t="t" l="l"/>
              <a:pathLst>
                <a:path h="163830" w="160020">
                  <a:moveTo>
                    <a:pt x="160020" y="58420"/>
                  </a:moveTo>
                  <a:cubicBezTo>
                    <a:pt x="139700" y="146050"/>
                    <a:pt x="129540" y="153670"/>
                    <a:pt x="115570" y="157480"/>
                  </a:cubicBezTo>
                  <a:cubicBezTo>
                    <a:pt x="96520" y="163830"/>
                    <a:pt x="57150" y="161290"/>
                    <a:pt x="39370" y="153670"/>
                  </a:cubicBezTo>
                  <a:cubicBezTo>
                    <a:pt x="25400" y="147320"/>
                    <a:pt x="16510" y="138430"/>
                    <a:pt x="11430" y="125730"/>
                  </a:cubicBezTo>
                  <a:cubicBezTo>
                    <a:pt x="2540" y="106680"/>
                    <a:pt x="0" y="67310"/>
                    <a:pt x="6350" y="48260"/>
                  </a:cubicBezTo>
                  <a:cubicBezTo>
                    <a:pt x="10160" y="35560"/>
                    <a:pt x="19050" y="25400"/>
                    <a:pt x="30480" y="17780"/>
                  </a:cubicBezTo>
                  <a:cubicBezTo>
                    <a:pt x="48260" y="7620"/>
                    <a:pt x="86360" y="0"/>
                    <a:pt x="106680" y="3810"/>
                  </a:cubicBezTo>
                  <a:cubicBezTo>
                    <a:pt x="120650" y="6350"/>
                    <a:pt x="139700" y="24130"/>
                    <a:pt x="13970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09920" y="1780828"/>
            <a:ext cx="16049380" cy="8506172"/>
          </a:xfrm>
          <a:custGeom>
            <a:avLst/>
            <a:gdLst/>
            <a:ahLst/>
            <a:cxnLst/>
            <a:rect r="r" b="b" t="t" l="l"/>
            <a:pathLst>
              <a:path h="8506172" w="16049380">
                <a:moveTo>
                  <a:pt x="0" y="0"/>
                </a:moveTo>
                <a:lnTo>
                  <a:pt x="16049380" y="0"/>
                </a:lnTo>
                <a:lnTo>
                  <a:pt x="16049380" y="8506172"/>
                </a:lnTo>
                <a:lnTo>
                  <a:pt x="0" y="850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66225" y="660054"/>
            <a:ext cx="1172106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Antacids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75900" y="672034"/>
            <a:ext cx="13841000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Antibiotics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24727" y="4045744"/>
            <a:ext cx="3105274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These </a:t>
            </a: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are inorganic salts acts by direct chemical neutralization of HCL &amp; decrese the pepsin activity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710252" y="4145280"/>
            <a:ext cx="2562463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•Sodium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Bicarbonate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•Aluminum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 Hydroxide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•Magnesium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Hydroxide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•Calcium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 Carbonate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18370" y="4689158"/>
            <a:ext cx="3499592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•Amoxycillin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•Clarithromycin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•Metronidazole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•tetracycline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813155" y="4689158"/>
            <a:ext cx="3105274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Antib</a:t>
            </a: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iotics are used to kill the H pylori bacteria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0385461">
            <a:off x="11770047" y="-793791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9743832" y="0"/>
                </a:moveTo>
                <a:lnTo>
                  <a:pt x="0" y="0"/>
                </a:lnTo>
                <a:lnTo>
                  <a:pt x="0" y="10202966"/>
                </a:lnTo>
                <a:lnTo>
                  <a:pt x="9743832" y="10202966"/>
                </a:lnTo>
                <a:lnTo>
                  <a:pt x="97438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09807" y="3118196"/>
            <a:ext cx="8030012" cy="5292129"/>
          </a:xfrm>
          <a:custGeom>
            <a:avLst/>
            <a:gdLst/>
            <a:ahLst/>
            <a:cxnLst/>
            <a:rect r="r" b="b" t="t" l="l"/>
            <a:pathLst>
              <a:path h="5292129" w="8030012">
                <a:moveTo>
                  <a:pt x="0" y="0"/>
                </a:moveTo>
                <a:lnTo>
                  <a:pt x="8030012" y="0"/>
                </a:lnTo>
                <a:lnTo>
                  <a:pt x="8030012" y="5292129"/>
                </a:lnTo>
                <a:lnTo>
                  <a:pt x="0" y="5292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1669" y="132172"/>
            <a:ext cx="14565275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PREVENTIVE MANAGEMENT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1669" y="1920875"/>
            <a:ext cx="8567619" cy="8909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•Follow the meal times.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•Light food, Coconut water, articles having cooling properties.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•Seasonal vegetables of bitter taste.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•Seasonal Fruits like gooseberry, dry grapes, black grapes, sweet lime, pomegranate, fig, dry fig.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•Ushir, laja, Dadimaka preparation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•Take adequate amount of fluids.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•Take warm water.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•A cup of lukewarm milk after every two or three hours.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•Practice Yoga, Pranayama, meditation &amp; exercise regularly</a:t>
            </a:r>
          </a:p>
          <a:p>
            <a:pPr algn="l">
              <a:lnSpc>
                <a:spcPts val="475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844957" y="1389062"/>
            <a:ext cx="7876907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Do’s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0385461">
            <a:off x="11770047" y="-793791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9743832" y="0"/>
                </a:moveTo>
                <a:lnTo>
                  <a:pt x="0" y="0"/>
                </a:lnTo>
                <a:lnTo>
                  <a:pt x="0" y="10202966"/>
                </a:lnTo>
                <a:lnTo>
                  <a:pt x="9743832" y="10202966"/>
                </a:lnTo>
                <a:lnTo>
                  <a:pt x="97438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56606" y="1920875"/>
            <a:ext cx="11381150" cy="831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•Avoid excessive spicy, sour, salty food items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•Avoid fried &amp; junk food items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•Do not remain hungry all the time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•Do not over eat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•Avoid food containing excessive amount of garlic, chilli, salt, oil very often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•Avoid rice, curd, sour fruits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•Avoid bakery items, fermented foods like bread, pickles, maida etc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•Avoid lying down in supine position (best position is left lateral)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•Avoid smoking, alcohol, tea, coffee, aspirin drugs etc</a:t>
            </a:r>
          </a:p>
          <a:p>
            <a:pPr algn="l">
              <a:lnSpc>
                <a:spcPts val="4753"/>
              </a:lnSpc>
            </a:pPr>
            <a:r>
              <a:rPr lang="en-US" sz="33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•Avoid stress, anger</a:t>
            </a:r>
          </a:p>
          <a:p>
            <a:pPr algn="l">
              <a:lnSpc>
                <a:spcPts val="4753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3995131"/>
            <a:ext cx="4479900" cy="5008298"/>
          </a:xfrm>
          <a:custGeom>
            <a:avLst/>
            <a:gdLst/>
            <a:ahLst/>
            <a:cxnLst/>
            <a:rect r="r" b="b" t="t" l="l"/>
            <a:pathLst>
              <a:path h="5008298" w="4479900">
                <a:moveTo>
                  <a:pt x="0" y="0"/>
                </a:moveTo>
                <a:lnTo>
                  <a:pt x="4479900" y="0"/>
                </a:lnTo>
                <a:lnTo>
                  <a:pt x="4479900" y="5008298"/>
                </a:lnTo>
                <a:lnTo>
                  <a:pt x="0" y="5008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01638"/>
            <a:ext cx="14565275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PREVENTIVE MANAGEMENT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79056"/>
            <a:ext cx="7876907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Dont’s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10703618" y="144129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41338">
            <a:off x="3158502" y="1324095"/>
            <a:ext cx="13488440" cy="8466400"/>
          </a:xfrm>
          <a:custGeom>
            <a:avLst/>
            <a:gdLst/>
            <a:ahLst/>
            <a:cxnLst/>
            <a:rect r="r" b="b" t="t" l="l"/>
            <a:pathLst>
              <a:path h="8466400" w="13488440">
                <a:moveTo>
                  <a:pt x="13488440" y="0"/>
                </a:moveTo>
                <a:lnTo>
                  <a:pt x="0" y="0"/>
                </a:lnTo>
                <a:lnTo>
                  <a:pt x="0" y="8466400"/>
                </a:lnTo>
                <a:lnTo>
                  <a:pt x="13488440" y="8466400"/>
                </a:lnTo>
                <a:lnTo>
                  <a:pt x="1348844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3255" y="3689949"/>
            <a:ext cx="8101490" cy="463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8962" indent="-314481" lvl="1">
              <a:lnSpc>
                <a:spcPts val="4078"/>
              </a:lnSpc>
              <a:buFont typeface="Arial"/>
              <a:buChar char="•"/>
            </a:pPr>
            <a:r>
              <a:rPr lang="en-US" sz="2913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Hyperacidity is common and usually lifestyle-related</a:t>
            </a:r>
          </a:p>
          <a:p>
            <a:pPr algn="just" marL="628962" indent="-314481" lvl="1">
              <a:lnSpc>
                <a:spcPts val="4078"/>
              </a:lnSpc>
              <a:buFont typeface="Arial"/>
              <a:buChar char="•"/>
            </a:pPr>
            <a:r>
              <a:rPr lang="en-US" sz="2913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Diagnosis is straightforward with endoscopy and H. pylori tests</a:t>
            </a:r>
          </a:p>
          <a:p>
            <a:pPr algn="just" marL="628962" indent="-314481" lvl="1">
              <a:lnSpc>
                <a:spcPts val="4078"/>
              </a:lnSpc>
              <a:buFont typeface="Arial"/>
              <a:buChar char="•"/>
            </a:pPr>
            <a:r>
              <a:rPr lang="en-US" sz="2913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Treatment includes PPIs, H2 blockers, and eradication therapy</a:t>
            </a:r>
          </a:p>
          <a:p>
            <a:pPr algn="just" marL="628962" indent="-314481" lvl="1">
              <a:lnSpc>
                <a:spcPts val="4078"/>
              </a:lnSpc>
              <a:buFont typeface="Arial"/>
              <a:buChar char="•"/>
            </a:pPr>
            <a:r>
              <a:rPr lang="en-US" sz="2913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Prevention is best achieved via diet, sleep, and stress management</a:t>
            </a:r>
          </a:p>
          <a:p>
            <a:pPr algn="just">
              <a:lnSpc>
                <a:spcPts val="407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303305" y="6043727"/>
            <a:ext cx="4544458" cy="4114800"/>
          </a:xfrm>
          <a:custGeom>
            <a:avLst/>
            <a:gdLst/>
            <a:ahLst/>
            <a:cxnLst/>
            <a:rect r="r" b="b" t="t" l="l"/>
            <a:pathLst>
              <a:path h="4114800" w="4544458">
                <a:moveTo>
                  <a:pt x="0" y="0"/>
                </a:moveTo>
                <a:lnTo>
                  <a:pt x="4544457" y="0"/>
                </a:lnTo>
                <a:lnTo>
                  <a:pt x="45444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563" y="-41275"/>
            <a:ext cx="5006947" cy="4114800"/>
          </a:xfrm>
          <a:custGeom>
            <a:avLst/>
            <a:gdLst/>
            <a:ahLst/>
            <a:cxnLst/>
            <a:rect r="r" b="b" t="t" l="l"/>
            <a:pathLst>
              <a:path h="4114800" w="5006947">
                <a:moveTo>
                  <a:pt x="0" y="0"/>
                </a:moveTo>
                <a:lnTo>
                  <a:pt x="5006947" y="0"/>
                </a:lnTo>
                <a:lnTo>
                  <a:pt x="5006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27667" y="895350"/>
            <a:ext cx="11232665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Conclusion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4269912" y="3651443"/>
            <a:ext cx="3568155" cy="7035883"/>
          </a:xfrm>
          <a:custGeom>
            <a:avLst/>
            <a:gdLst/>
            <a:ahLst/>
            <a:cxnLst/>
            <a:rect r="r" b="b" t="t" l="l"/>
            <a:pathLst>
              <a:path h="7035883" w="3568155">
                <a:moveTo>
                  <a:pt x="0" y="0"/>
                </a:moveTo>
                <a:lnTo>
                  <a:pt x="3568155" y="0"/>
                </a:lnTo>
                <a:lnTo>
                  <a:pt x="3568155" y="7035883"/>
                </a:lnTo>
                <a:lnTo>
                  <a:pt x="0" y="70358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123" r="0" b="-5123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460557" y="1728574"/>
            <a:ext cx="9616186" cy="524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150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Thank You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2790309" y="6399245"/>
            <a:ext cx="4544458" cy="4114800"/>
          </a:xfrm>
          <a:custGeom>
            <a:avLst/>
            <a:gdLst/>
            <a:ahLst/>
            <a:cxnLst/>
            <a:rect r="r" b="b" t="t" l="l"/>
            <a:pathLst>
              <a:path h="4114800" w="4544458">
                <a:moveTo>
                  <a:pt x="0" y="0"/>
                </a:moveTo>
                <a:lnTo>
                  <a:pt x="4544457" y="0"/>
                </a:lnTo>
                <a:lnTo>
                  <a:pt x="45444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524678" y="7770842"/>
            <a:ext cx="3189772" cy="2743204"/>
          </a:xfrm>
          <a:custGeom>
            <a:avLst/>
            <a:gdLst/>
            <a:ahLst/>
            <a:cxnLst/>
            <a:rect r="r" b="b" t="t" l="l"/>
            <a:pathLst>
              <a:path h="2743204" w="3189772">
                <a:moveTo>
                  <a:pt x="0" y="0"/>
                </a:moveTo>
                <a:lnTo>
                  <a:pt x="3189771" y="0"/>
                </a:lnTo>
                <a:lnTo>
                  <a:pt x="3189771" y="2743203"/>
                </a:lnTo>
                <a:lnTo>
                  <a:pt x="0" y="27432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69069" y="3646547"/>
            <a:ext cx="2367320" cy="2752698"/>
          </a:xfrm>
          <a:custGeom>
            <a:avLst/>
            <a:gdLst/>
            <a:ahLst/>
            <a:cxnLst/>
            <a:rect r="r" b="b" t="t" l="l"/>
            <a:pathLst>
              <a:path h="2752698" w="2367320">
                <a:moveTo>
                  <a:pt x="0" y="0"/>
                </a:moveTo>
                <a:lnTo>
                  <a:pt x="2367320" y="0"/>
                </a:lnTo>
                <a:lnTo>
                  <a:pt x="2367320" y="2752698"/>
                </a:lnTo>
                <a:lnTo>
                  <a:pt x="0" y="27526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41338">
            <a:off x="-2186989" y="-854411"/>
            <a:ext cx="13488440" cy="8466400"/>
          </a:xfrm>
          <a:custGeom>
            <a:avLst/>
            <a:gdLst/>
            <a:ahLst/>
            <a:cxnLst/>
            <a:rect r="r" b="b" t="t" l="l"/>
            <a:pathLst>
              <a:path h="8466400" w="13488440">
                <a:moveTo>
                  <a:pt x="13488440" y="0"/>
                </a:moveTo>
                <a:lnTo>
                  <a:pt x="0" y="0"/>
                </a:lnTo>
                <a:lnTo>
                  <a:pt x="0" y="8466400"/>
                </a:lnTo>
                <a:lnTo>
                  <a:pt x="13488440" y="8466400"/>
                </a:lnTo>
                <a:lnTo>
                  <a:pt x="134884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26944" y="1852662"/>
            <a:ext cx="3009056" cy="2724564"/>
          </a:xfrm>
          <a:custGeom>
            <a:avLst/>
            <a:gdLst/>
            <a:ahLst/>
            <a:cxnLst/>
            <a:rect r="r" b="b" t="t" l="l"/>
            <a:pathLst>
              <a:path h="2724564" w="3009056">
                <a:moveTo>
                  <a:pt x="0" y="0"/>
                </a:moveTo>
                <a:lnTo>
                  <a:pt x="3009056" y="0"/>
                </a:lnTo>
                <a:lnTo>
                  <a:pt x="3009056" y="2724563"/>
                </a:lnTo>
                <a:lnTo>
                  <a:pt x="0" y="2724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8305" y="7256091"/>
            <a:ext cx="3688053" cy="3030909"/>
          </a:xfrm>
          <a:custGeom>
            <a:avLst/>
            <a:gdLst/>
            <a:ahLst/>
            <a:cxnLst/>
            <a:rect r="r" b="b" t="t" l="l"/>
            <a:pathLst>
              <a:path h="3030909" w="3688053">
                <a:moveTo>
                  <a:pt x="0" y="0"/>
                </a:moveTo>
                <a:lnTo>
                  <a:pt x="3688053" y="0"/>
                </a:lnTo>
                <a:lnTo>
                  <a:pt x="3688053" y="3030909"/>
                </a:lnTo>
                <a:lnTo>
                  <a:pt x="0" y="3030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12102" y="132892"/>
            <a:ext cx="11232665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AGENDA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8305" y="1953214"/>
            <a:ext cx="7061731" cy="278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63599" indent="-431800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Introduction</a:t>
            </a:r>
          </a:p>
          <a:p>
            <a:pPr algn="ctr" marL="863599" indent="-431800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Pathophysiology</a:t>
            </a:r>
          </a:p>
          <a:p>
            <a:pPr algn="ctr" marL="863599" indent="-431800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Major Causes</a:t>
            </a:r>
          </a:p>
          <a:p>
            <a:pPr algn="ctr" marL="863599" indent="-431800" lvl="1">
              <a:lnSpc>
                <a:spcPts val="5599"/>
              </a:lnSpc>
              <a:buAutoNum type="arabicPeriod" startAt="1"/>
            </a:pPr>
            <a:r>
              <a:rPr lang="en-US" sz="39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Common Symptons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41338">
            <a:off x="6071457" y="4207399"/>
            <a:ext cx="13488440" cy="8466400"/>
          </a:xfrm>
          <a:custGeom>
            <a:avLst/>
            <a:gdLst/>
            <a:ahLst/>
            <a:cxnLst/>
            <a:rect r="r" b="b" t="t" l="l"/>
            <a:pathLst>
              <a:path h="8466400" w="13488440">
                <a:moveTo>
                  <a:pt x="0" y="0"/>
                </a:moveTo>
                <a:lnTo>
                  <a:pt x="13488440" y="0"/>
                </a:lnTo>
                <a:lnTo>
                  <a:pt x="13488440" y="8466401"/>
                </a:lnTo>
                <a:lnTo>
                  <a:pt x="0" y="8466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197569" y="7015024"/>
            <a:ext cx="7061731" cy="278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5. Diagnosis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6. Treatment Plan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7. Conclusion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55965">
            <a:off x="-4723593" y="-810321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41338">
            <a:off x="9600712" y="1443000"/>
            <a:ext cx="16065837" cy="10084176"/>
          </a:xfrm>
          <a:custGeom>
            <a:avLst/>
            <a:gdLst/>
            <a:ahLst/>
            <a:cxnLst/>
            <a:rect r="r" b="b" t="t" l="l"/>
            <a:pathLst>
              <a:path h="10084176" w="16065837">
                <a:moveTo>
                  <a:pt x="16065837" y="0"/>
                </a:moveTo>
                <a:lnTo>
                  <a:pt x="0" y="0"/>
                </a:lnTo>
                <a:lnTo>
                  <a:pt x="0" y="10084177"/>
                </a:lnTo>
                <a:lnTo>
                  <a:pt x="16065837" y="10084177"/>
                </a:lnTo>
                <a:lnTo>
                  <a:pt x="160658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77111" y="3596421"/>
            <a:ext cx="7110889" cy="634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Excess hydrochloric acid secretion in the stomach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Damages the protective mucosal lining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Causes irritation, inflammation, or ulcers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Common in adults with poor dietary habits</a:t>
            </a:r>
          </a:p>
          <a:p>
            <a:pPr algn="l">
              <a:lnSpc>
                <a:spcPts val="55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855505" y="401638"/>
            <a:ext cx="125769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What is Hyperacidity?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2827542"/>
            <a:ext cx="9895726" cy="6759167"/>
          </a:xfrm>
          <a:custGeom>
            <a:avLst/>
            <a:gdLst/>
            <a:ahLst/>
            <a:cxnLst/>
            <a:rect r="r" b="b" t="t" l="l"/>
            <a:pathLst>
              <a:path h="6759167" w="9895726">
                <a:moveTo>
                  <a:pt x="0" y="0"/>
                </a:moveTo>
                <a:lnTo>
                  <a:pt x="9895726" y="0"/>
                </a:lnTo>
                <a:lnTo>
                  <a:pt x="9895726" y="6759167"/>
                </a:lnTo>
                <a:lnTo>
                  <a:pt x="0" y="6759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419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102146"/>
            <a:ext cx="1020965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In Ay</a:t>
            </a: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urveda, Hyperacidity is called Amlapitta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262171">
            <a:off x="8699606" y="-2315196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41338">
            <a:off x="5726303" y="626648"/>
            <a:ext cx="16065837" cy="10084176"/>
          </a:xfrm>
          <a:custGeom>
            <a:avLst/>
            <a:gdLst/>
            <a:ahLst/>
            <a:cxnLst/>
            <a:rect r="r" b="b" t="t" l="l"/>
            <a:pathLst>
              <a:path h="10084176" w="16065837">
                <a:moveTo>
                  <a:pt x="16065837" y="0"/>
                </a:moveTo>
                <a:lnTo>
                  <a:pt x="0" y="0"/>
                </a:lnTo>
                <a:lnTo>
                  <a:pt x="0" y="10084177"/>
                </a:lnTo>
                <a:lnTo>
                  <a:pt x="16065837" y="10084177"/>
                </a:lnTo>
                <a:lnTo>
                  <a:pt x="160658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03250">
            <a:off x="15282622" y="3932323"/>
            <a:ext cx="2502898" cy="894786"/>
          </a:xfrm>
          <a:custGeom>
            <a:avLst/>
            <a:gdLst/>
            <a:ahLst/>
            <a:cxnLst/>
            <a:rect r="r" b="b" t="t" l="l"/>
            <a:pathLst>
              <a:path h="894786" w="2502898">
                <a:moveTo>
                  <a:pt x="0" y="0"/>
                </a:moveTo>
                <a:lnTo>
                  <a:pt x="2502898" y="0"/>
                </a:lnTo>
                <a:lnTo>
                  <a:pt x="2502898" y="894786"/>
                </a:lnTo>
                <a:lnTo>
                  <a:pt x="0" y="894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00758" y="2194843"/>
            <a:ext cx="1604755" cy="1187519"/>
          </a:xfrm>
          <a:custGeom>
            <a:avLst/>
            <a:gdLst/>
            <a:ahLst/>
            <a:cxnLst/>
            <a:rect r="r" b="b" t="t" l="l"/>
            <a:pathLst>
              <a:path h="1187519" w="1604755">
                <a:moveTo>
                  <a:pt x="0" y="0"/>
                </a:moveTo>
                <a:lnTo>
                  <a:pt x="1604755" y="0"/>
                </a:lnTo>
                <a:lnTo>
                  <a:pt x="1604755" y="1187519"/>
                </a:lnTo>
                <a:lnTo>
                  <a:pt x="0" y="11875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3345" y="7805232"/>
            <a:ext cx="102032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 Edema, Haemorrhage &amp; possible Ulcer formation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881581" y="4998777"/>
            <a:ext cx="1810701" cy="1339919"/>
          </a:xfrm>
          <a:custGeom>
            <a:avLst/>
            <a:gdLst/>
            <a:ahLst/>
            <a:cxnLst/>
            <a:rect r="r" b="b" t="t" l="l"/>
            <a:pathLst>
              <a:path h="1339919" w="1810701">
                <a:moveTo>
                  <a:pt x="0" y="0"/>
                </a:moveTo>
                <a:lnTo>
                  <a:pt x="1810701" y="0"/>
                </a:lnTo>
                <a:lnTo>
                  <a:pt x="1810701" y="1339919"/>
                </a:lnTo>
                <a:lnTo>
                  <a:pt x="0" y="1339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03250">
            <a:off x="12633217" y="6496458"/>
            <a:ext cx="2502898" cy="894786"/>
          </a:xfrm>
          <a:custGeom>
            <a:avLst/>
            <a:gdLst/>
            <a:ahLst/>
            <a:cxnLst/>
            <a:rect r="r" b="b" t="t" l="l"/>
            <a:pathLst>
              <a:path h="894786" w="2502898">
                <a:moveTo>
                  <a:pt x="0" y="0"/>
                </a:moveTo>
                <a:lnTo>
                  <a:pt x="2502898" y="0"/>
                </a:lnTo>
                <a:lnTo>
                  <a:pt x="2502898" y="894786"/>
                </a:lnTo>
                <a:lnTo>
                  <a:pt x="0" y="894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5505" y="3284370"/>
            <a:ext cx="6932788" cy="6470602"/>
          </a:xfrm>
          <a:custGeom>
            <a:avLst/>
            <a:gdLst/>
            <a:ahLst/>
            <a:cxnLst/>
            <a:rect r="r" b="b" t="t" l="l"/>
            <a:pathLst>
              <a:path h="6470602" w="6932788">
                <a:moveTo>
                  <a:pt x="0" y="0"/>
                </a:moveTo>
                <a:lnTo>
                  <a:pt x="6932788" y="0"/>
                </a:lnTo>
                <a:lnTo>
                  <a:pt x="6932788" y="6470602"/>
                </a:lnTo>
                <a:lnTo>
                  <a:pt x="0" y="64706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8888" y="2315527"/>
            <a:ext cx="10550152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The mucosal lining of the stomach normally protects it from the action of gastric acid. The mucosal barrier is composed of prostaglandins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95350"/>
            <a:ext cx="12274436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PATHOPHYSIOLOGY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4168251" y="2112962"/>
            <a:ext cx="342507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Due to any cause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0544" y="3565486"/>
            <a:ext cx="550890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This barrier get penetrated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92282" y="5086350"/>
            <a:ext cx="716649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HCL comes in contact with mucosa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16319" y="6445791"/>
            <a:ext cx="534364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Inflammation to the lining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262171">
            <a:off x="3492400" y="3970647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41338">
            <a:off x="-438923" y="5984692"/>
            <a:ext cx="7090051" cy="4450271"/>
          </a:xfrm>
          <a:custGeom>
            <a:avLst/>
            <a:gdLst/>
            <a:ahLst/>
            <a:cxnLst/>
            <a:rect r="r" b="b" t="t" l="l"/>
            <a:pathLst>
              <a:path h="4450271" w="7090051">
                <a:moveTo>
                  <a:pt x="7090051" y="0"/>
                </a:moveTo>
                <a:lnTo>
                  <a:pt x="0" y="0"/>
                </a:lnTo>
                <a:lnTo>
                  <a:pt x="0" y="4450270"/>
                </a:lnTo>
                <a:lnTo>
                  <a:pt x="7090051" y="4450270"/>
                </a:lnTo>
                <a:lnTo>
                  <a:pt x="70900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41338">
            <a:off x="12733456" y="6452492"/>
            <a:ext cx="7090051" cy="4450271"/>
          </a:xfrm>
          <a:custGeom>
            <a:avLst/>
            <a:gdLst/>
            <a:ahLst/>
            <a:cxnLst/>
            <a:rect r="r" b="b" t="t" l="l"/>
            <a:pathLst>
              <a:path h="4450271" w="7090051">
                <a:moveTo>
                  <a:pt x="7090050" y="0"/>
                </a:moveTo>
                <a:lnTo>
                  <a:pt x="0" y="0"/>
                </a:lnTo>
                <a:lnTo>
                  <a:pt x="0" y="4450271"/>
                </a:lnTo>
                <a:lnTo>
                  <a:pt x="7090050" y="4450271"/>
                </a:lnTo>
                <a:lnTo>
                  <a:pt x="70900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441338">
            <a:off x="-390345" y="539496"/>
            <a:ext cx="7090051" cy="4450271"/>
          </a:xfrm>
          <a:custGeom>
            <a:avLst/>
            <a:gdLst/>
            <a:ahLst/>
            <a:cxnLst/>
            <a:rect r="r" b="b" t="t" l="l"/>
            <a:pathLst>
              <a:path h="4450271" w="7090051">
                <a:moveTo>
                  <a:pt x="7090050" y="0"/>
                </a:moveTo>
                <a:lnTo>
                  <a:pt x="0" y="0"/>
                </a:lnTo>
                <a:lnTo>
                  <a:pt x="0" y="4450271"/>
                </a:lnTo>
                <a:lnTo>
                  <a:pt x="7090050" y="4450271"/>
                </a:lnTo>
                <a:lnTo>
                  <a:pt x="709005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441338">
            <a:off x="12771872" y="1011107"/>
            <a:ext cx="7090051" cy="4450271"/>
          </a:xfrm>
          <a:custGeom>
            <a:avLst/>
            <a:gdLst/>
            <a:ahLst/>
            <a:cxnLst/>
            <a:rect r="r" b="b" t="t" l="l"/>
            <a:pathLst>
              <a:path h="4450271" w="7090051">
                <a:moveTo>
                  <a:pt x="7090051" y="0"/>
                </a:moveTo>
                <a:lnTo>
                  <a:pt x="0" y="0"/>
                </a:lnTo>
                <a:lnTo>
                  <a:pt x="0" y="4450271"/>
                </a:lnTo>
                <a:lnTo>
                  <a:pt x="7090051" y="4450271"/>
                </a:lnTo>
                <a:lnTo>
                  <a:pt x="70900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125288" y="5019525"/>
            <a:ext cx="558165" cy="1234440"/>
            <a:chOff x="0" y="0"/>
            <a:chExt cx="744220" cy="16459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38100" y="49530"/>
              <a:ext cx="656590" cy="1548130"/>
            </a:xfrm>
            <a:custGeom>
              <a:avLst/>
              <a:gdLst/>
              <a:ahLst/>
              <a:cxnLst/>
              <a:rect r="r" b="b" t="t" l="l"/>
              <a:pathLst>
                <a:path h="1548130" w="656590">
                  <a:moveTo>
                    <a:pt x="177800" y="66040"/>
                  </a:moveTo>
                  <a:cubicBezTo>
                    <a:pt x="292100" y="551180"/>
                    <a:pt x="332740" y="689610"/>
                    <a:pt x="368300" y="783590"/>
                  </a:cubicBezTo>
                  <a:cubicBezTo>
                    <a:pt x="392430" y="848360"/>
                    <a:pt x="421640" y="887730"/>
                    <a:pt x="441960" y="944880"/>
                  </a:cubicBezTo>
                  <a:cubicBezTo>
                    <a:pt x="463550" y="1008380"/>
                    <a:pt x="467360" y="1084580"/>
                    <a:pt x="488950" y="1148080"/>
                  </a:cubicBezTo>
                  <a:cubicBezTo>
                    <a:pt x="509270" y="1207770"/>
                    <a:pt x="535940" y="1270000"/>
                    <a:pt x="565150" y="1315720"/>
                  </a:cubicBezTo>
                  <a:cubicBezTo>
                    <a:pt x="589280" y="1352550"/>
                    <a:pt x="632460" y="1384300"/>
                    <a:pt x="645160" y="1407160"/>
                  </a:cubicBezTo>
                  <a:cubicBezTo>
                    <a:pt x="651510" y="1418590"/>
                    <a:pt x="654050" y="1424940"/>
                    <a:pt x="655320" y="1436370"/>
                  </a:cubicBezTo>
                  <a:cubicBezTo>
                    <a:pt x="656590" y="1451610"/>
                    <a:pt x="651510" y="1480820"/>
                    <a:pt x="645160" y="1496060"/>
                  </a:cubicBezTo>
                  <a:cubicBezTo>
                    <a:pt x="641350" y="1506220"/>
                    <a:pt x="636270" y="1512570"/>
                    <a:pt x="627380" y="1520190"/>
                  </a:cubicBezTo>
                  <a:cubicBezTo>
                    <a:pt x="614680" y="1530350"/>
                    <a:pt x="590550" y="1543050"/>
                    <a:pt x="571500" y="1545590"/>
                  </a:cubicBezTo>
                  <a:cubicBezTo>
                    <a:pt x="553720" y="1546860"/>
                    <a:pt x="529590" y="1541780"/>
                    <a:pt x="513080" y="1531620"/>
                  </a:cubicBezTo>
                  <a:cubicBezTo>
                    <a:pt x="496570" y="1522730"/>
                    <a:pt x="481330" y="1501140"/>
                    <a:pt x="473710" y="1485900"/>
                  </a:cubicBezTo>
                  <a:cubicBezTo>
                    <a:pt x="468630" y="1475740"/>
                    <a:pt x="467360" y="1468120"/>
                    <a:pt x="467360" y="1456690"/>
                  </a:cubicBezTo>
                  <a:cubicBezTo>
                    <a:pt x="468630" y="1440180"/>
                    <a:pt x="472440" y="1413510"/>
                    <a:pt x="483870" y="1398270"/>
                  </a:cubicBezTo>
                  <a:cubicBezTo>
                    <a:pt x="494030" y="1381760"/>
                    <a:pt x="516890" y="1367790"/>
                    <a:pt x="532130" y="1361440"/>
                  </a:cubicBezTo>
                  <a:cubicBezTo>
                    <a:pt x="542290" y="1357630"/>
                    <a:pt x="552450" y="1356360"/>
                    <a:pt x="562610" y="1356360"/>
                  </a:cubicBezTo>
                  <a:cubicBezTo>
                    <a:pt x="571500" y="1356360"/>
                    <a:pt x="581660" y="1357630"/>
                    <a:pt x="591820" y="1361440"/>
                  </a:cubicBezTo>
                  <a:cubicBezTo>
                    <a:pt x="607060" y="1367790"/>
                    <a:pt x="629920" y="1385570"/>
                    <a:pt x="640080" y="1398270"/>
                  </a:cubicBezTo>
                  <a:cubicBezTo>
                    <a:pt x="647700" y="1407160"/>
                    <a:pt x="650240" y="1414780"/>
                    <a:pt x="652780" y="1426210"/>
                  </a:cubicBezTo>
                  <a:cubicBezTo>
                    <a:pt x="656590" y="1441450"/>
                    <a:pt x="656590" y="1468120"/>
                    <a:pt x="650240" y="1485900"/>
                  </a:cubicBezTo>
                  <a:cubicBezTo>
                    <a:pt x="642620" y="1503680"/>
                    <a:pt x="623570" y="1522730"/>
                    <a:pt x="610870" y="1531620"/>
                  </a:cubicBezTo>
                  <a:cubicBezTo>
                    <a:pt x="600710" y="1539240"/>
                    <a:pt x="593090" y="1541780"/>
                    <a:pt x="581660" y="1543050"/>
                  </a:cubicBezTo>
                  <a:cubicBezTo>
                    <a:pt x="566420" y="1545590"/>
                    <a:pt x="543560" y="1548130"/>
                    <a:pt x="521970" y="1536700"/>
                  </a:cubicBezTo>
                  <a:cubicBezTo>
                    <a:pt x="480060" y="1515110"/>
                    <a:pt x="412750" y="1418590"/>
                    <a:pt x="379730" y="1365250"/>
                  </a:cubicBezTo>
                  <a:cubicBezTo>
                    <a:pt x="355600" y="1327150"/>
                    <a:pt x="347980" y="1300480"/>
                    <a:pt x="331470" y="1254760"/>
                  </a:cubicBezTo>
                  <a:cubicBezTo>
                    <a:pt x="306070" y="1182370"/>
                    <a:pt x="283210" y="1068070"/>
                    <a:pt x="251460" y="967740"/>
                  </a:cubicBezTo>
                  <a:cubicBezTo>
                    <a:pt x="217170" y="855980"/>
                    <a:pt x="160020" y="718820"/>
                    <a:pt x="129540" y="613410"/>
                  </a:cubicBezTo>
                  <a:cubicBezTo>
                    <a:pt x="104140" y="530860"/>
                    <a:pt x="90170" y="469900"/>
                    <a:pt x="72390" y="387350"/>
                  </a:cubicBezTo>
                  <a:cubicBezTo>
                    <a:pt x="50800" y="289560"/>
                    <a:pt x="0" y="121920"/>
                    <a:pt x="12700" y="63500"/>
                  </a:cubicBezTo>
                  <a:cubicBezTo>
                    <a:pt x="19050" y="38100"/>
                    <a:pt x="31750" y="25400"/>
                    <a:pt x="48260" y="13970"/>
                  </a:cubicBezTo>
                  <a:cubicBezTo>
                    <a:pt x="63500" y="3810"/>
                    <a:pt x="88900" y="0"/>
                    <a:pt x="106680" y="1270"/>
                  </a:cubicBezTo>
                  <a:cubicBezTo>
                    <a:pt x="120650" y="2540"/>
                    <a:pt x="133350" y="6350"/>
                    <a:pt x="144780" y="16510"/>
                  </a:cubicBezTo>
                  <a:cubicBezTo>
                    <a:pt x="157480" y="26670"/>
                    <a:pt x="177800" y="66040"/>
                    <a:pt x="177800" y="6604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3106102" y="5699760"/>
            <a:ext cx="194310" cy="197167"/>
            <a:chOff x="0" y="0"/>
            <a:chExt cx="259080" cy="2628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3180" y="46990"/>
              <a:ext cx="161290" cy="167640"/>
            </a:xfrm>
            <a:custGeom>
              <a:avLst/>
              <a:gdLst/>
              <a:ahLst/>
              <a:cxnLst/>
              <a:rect r="r" b="b" t="t" l="l"/>
              <a:pathLst>
                <a:path h="167640" w="161290">
                  <a:moveTo>
                    <a:pt x="161290" y="58420"/>
                  </a:moveTo>
                  <a:cubicBezTo>
                    <a:pt x="157480" y="116840"/>
                    <a:pt x="133350" y="147320"/>
                    <a:pt x="11557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7150" y="161290"/>
                    <a:pt x="22860" y="144780"/>
                    <a:pt x="1143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19050" y="25400"/>
                    <a:pt x="31750" y="17780"/>
                  </a:cubicBezTo>
                  <a:cubicBezTo>
                    <a:pt x="48260" y="7620"/>
                    <a:pt x="87630" y="0"/>
                    <a:pt x="106680" y="3810"/>
                  </a:cubicBezTo>
                  <a:cubicBezTo>
                    <a:pt x="12065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724900" y="3016567"/>
            <a:ext cx="644843" cy="566738"/>
            <a:chOff x="0" y="0"/>
            <a:chExt cx="859790" cy="755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800" y="45720"/>
              <a:ext cx="760730" cy="659130"/>
            </a:xfrm>
            <a:custGeom>
              <a:avLst/>
              <a:gdLst/>
              <a:ahLst/>
              <a:cxnLst/>
              <a:rect r="r" b="b" t="t" l="l"/>
              <a:pathLst>
                <a:path h="659130" w="760730">
                  <a:moveTo>
                    <a:pt x="123190" y="10160"/>
                  </a:moveTo>
                  <a:cubicBezTo>
                    <a:pt x="515620" y="285750"/>
                    <a:pt x="695960" y="443230"/>
                    <a:pt x="739140" y="508000"/>
                  </a:cubicBezTo>
                  <a:cubicBezTo>
                    <a:pt x="754380" y="530860"/>
                    <a:pt x="758190" y="544830"/>
                    <a:pt x="758190" y="563880"/>
                  </a:cubicBezTo>
                  <a:cubicBezTo>
                    <a:pt x="758190" y="582930"/>
                    <a:pt x="751840" y="604520"/>
                    <a:pt x="740410" y="619760"/>
                  </a:cubicBezTo>
                  <a:cubicBezTo>
                    <a:pt x="728980" y="635000"/>
                    <a:pt x="709930" y="648970"/>
                    <a:pt x="692150" y="654050"/>
                  </a:cubicBezTo>
                  <a:cubicBezTo>
                    <a:pt x="673100" y="659130"/>
                    <a:pt x="650240" y="657860"/>
                    <a:pt x="632460" y="651510"/>
                  </a:cubicBezTo>
                  <a:cubicBezTo>
                    <a:pt x="614680" y="645160"/>
                    <a:pt x="596900" y="626110"/>
                    <a:pt x="586740" y="613410"/>
                  </a:cubicBezTo>
                  <a:cubicBezTo>
                    <a:pt x="580390" y="604520"/>
                    <a:pt x="576580" y="596900"/>
                    <a:pt x="575310" y="585470"/>
                  </a:cubicBezTo>
                  <a:cubicBezTo>
                    <a:pt x="572770" y="570230"/>
                    <a:pt x="575310" y="542290"/>
                    <a:pt x="581660" y="527050"/>
                  </a:cubicBezTo>
                  <a:cubicBezTo>
                    <a:pt x="585470" y="516890"/>
                    <a:pt x="589280" y="509270"/>
                    <a:pt x="598170" y="501650"/>
                  </a:cubicBezTo>
                  <a:cubicBezTo>
                    <a:pt x="609600" y="491490"/>
                    <a:pt x="631190" y="476250"/>
                    <a:pt x="648970" y="473710"/>
                  </a:cubicBezTo>
                  <a:cubicBezTo>
                    <a:pt x="668020" y="469900"/>
                    <a:pt x="693420" y="476250"/>
                    <a:pt x="708660" y="482600"/>
                  </a:cubicBezTo>
                  <a:cubicBezTo>
                    <a:pt x="718820" y="486410"/>
                    <a:pt x="725170" y="492760"/>
                    <a:pt x="732790" y="500380"/>
                  </a:cubicBezTo>
                  <a:cubicBezTo>
                    <a:pt x="739140" y="506730"/>
                    <a:pt x="745490" y="514350"/>
                    <a:pt x="749300" y="524510"/>
                  </a:cubicBezTo>
                  <a:cubicBezTo>
                    <a:pt x="754380" y="539750"/>
                    <a:pt x="760730" y="565150"/>
                    <a:pt x="756920" y="584200"/>
                  </a:cubicBezTo>
                  <a:cubicBezTo>
                    <a:pt x="753110" y="601980"/>
                    <a:pt x="740410" y="622300"/>
                    <a:pt x="726440" y="635000"/>
                  </a:cubicBezTo>
                  <a:cubicBezTo>
                    <a:pt x="712470" y="646430"/>
                    <a:pt x="690880" y="656590"/>
                    <a:pt x="671830" y="657860"/>
                  </a:cubicBezTo>
                  <a:cubicBezTo>
                    <a:pt x="652780" y="659130"/>
                    <a:pt x="638810" y="656590"/>
                    <a:pt x="614680" y="642620"/>
                  </a:cubicBezTo>
                  <a:cubicBezTo>
                    <a:pt x="543560" y="601980"/>
                    <a:pt x="378460" y="389890"/>
                    <a:pt x="266700" y="299720"/>
                  </a:cubicBezTo>
                  <a:cubicBezTo>
                    <a:pt x="180340" y="229870"/>
                    <a:pt x="49530" y="182880"/>
                    <a:pt x="16510" y="135890"/>
                  </a:cubicBezTo>
                  <a:cubicBezTo>
                    <a:pt x="1270" y="115570"/>
                    <a:pt x="0" y="95250"/>
                    <a:pt x="0" y="77470"/>
                  </a:cubicBezTo>
                  <a:cubicBezTo>
                    <a:pt x="1270" y="63500"/>
                    <a:pt x="5080" y="50800"/>
                    <a:pt x="13970" y="39370"/>
                  </a:cubicBezTo>
                  <a:cubicBezTo>
                    <a:pt x="24130" y="25400"/>
                    <a:pt x="44450" y="8890"/>
                    <a:pt x="63500" y="5080"/>
                  </a:cubicBezTo>
                  <a:cubicBezTo>
                    <a:pt x="81280" y="0"/>
                    <a:pt x="123190" y="10160"/>
                    <a:pt x="123190" y="1016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100310" y="5636895"/>
            <a:ext cx="739140" cy="760095"/>
            <a:chOff x="0" y="0"/>
            <a:chExt cx="985520" cy="10134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4450"/>
              <a:ext cx="889000" cy="922020"/>
            </a:xfrm>
            <a:custGeom>
              <a:avLst/>
              <a:gdLst/>
              <a:ahLst/>
              <a:cxnLst/>
              <a:rect r="r" b="b" t="t" l="l"/>
              <a:pathLst>
                <a:path h="922020" w="889000">
                  <a:moveTo>
                    <a:pt x="162560" y="48260"/>
                  </a:moveTo>
                  <a:cubicBezTo>
                    <a:pt x="226060" y="160020"/>
                    <a:pt x="314960" y="284480"/>
                    <a:pt x="394970" y="372110"/>
                  </a:cubicBezTo>
                  <a:cubicBezTo>
                    <a:pt x="483870" y="468630"/>
                    <a:pt x="619760" y="588010"/>
                    <a:pt x="704850" y="654050"/>
                  </a:cubicBezTo>
                  <a:cubicBezTo>
                    <a:pt x="756920" y="695960"/>
                    <a:pt x="808990" y="718820"/>
                    <a:pt x="839470" y="745490"/>
                  </a:cubicBezTo>
                  <a:cubicBezTo>
                    <a:pt x="857250" y="762000"/>
                    <a:pt x="871220" y="775970"/>
                    <a:pt x="878840" y="789940"/>
                  </a:cubicBezTo>
                  <a:cubicBezTo>
                    <a:pt x="883920" y="800100"/>
                    <a:pt x="886460" y="807720"/>
                    <a:pt x="886460" y="819150"/>
                  </a:cubicBezTo>
                  <a:cubicBezTo>
                    <a:pt x="886460" y="834390"/>
                    <a:pt x="882650" y="859790"/>
                    <a:pt x="872490" y="876300"/>
                  </a:cubicBezTo>
                  <a:cubicBezTo>
                    <a:pt x="862330" y="891540"/>
                    <a:pt x="844550" y="906780"/>
                    <a:pt x="826770" y="913130"/>
                  </a:cubicBezTo>
                  <a:cubicBezTo>
                    <a:pt x="808990" y="919480"/>
                    <a:pt x="783590" y="918210"/>
                    <a:pt x="767080" y="915670"/>
                  </a:cubicBezTo>
                  <a:cubicBezTo>
                    <a:pt x="756920" y="913130"/>
                    <a:pt x="749300" y="909320"/>
                    <a:pt x="740410" y="901700"/>
                  </a:cubicBezTo>
                  <a:cubicBezTo>
                    <a:pt x="728980" y="891540"/>
                    <a:pt x="711200" y="872490"/>
                    <a:pt x="706120" y="854710"/>
                  </a:cubicBezTo>
                  <a:cubicBezTo>
                    <a:pt x="699770" y="836930"/>
                    <a:pt x="701040" y="812800"/>
                    <a:pt x="707390" y="795020"/>
                  </a:cubicBezTo>
                  <a:cubicBezTo>
                    <a:pt x="713740" y="777240"/>
                    <a:pt x="731520" y="758190"/>
                    <a:pt x="744220" y="749300"/>
                  </a:cubicBezTo>
                  <a:cubicBezTo>
                    <a:pt x="753110" y="741680"/>
                    <a:pt x="762000" y="739140"/>
                    <a:pt x="772160" y="736600"/>
                  </a:cubicBezTo>
                  <a:cubicBezTo>
                    <a:pt x="781050" y="734060"/>
                    <a:pt x="789940" y="732790"/>
                    <a:pt x="801370" y="734060"/>
                  </a:cubicBezTo>
                  <a:cubicBezTo>
                    <a:pt x="816610" y="736600"/>
                    <a:pt x="842010" y="745490"/>
                    <a:pt x="855980" y="756920"/>
                  </a:cubicBezTo>
                  <a:cubicBezTo>
                    <a:pt x="869950" y="769620"/>
                    <a:pt x="881380" y="789940"/>
                    <a:pt x="885190" y="808990"/>
                  </a:cubicBezTo>
                  <a:cubicBezTo>
                    <a:pt x="889000" y="826770"/>
                    <a:pt x="885190" y="850900"/>
                    <a:pt x="877570" y="867410"/>
                  </a:cubicBezTo>
                  <a:cubicBezTo>
                    <a:pt x="868680" y="883920"/>
                    <a:pt x="852170" y="900430"/>
                    <a:pt x="835660" y="909320"/>
                  </a:cubicBezTo>
                  <a:cubicBezTo>
                    <a:pt x="819150" y="918210"/>
                    <a:pt x="800100" y="922020"/>
                    <a:pt x="777240" y="918210"/>
                  </a:cubicBezTo>
                  <a:cubicBezTo>
                    <a:pt x="741680" y="910590"/>
                    <a:pt x="692150" y="876300"/>
                    <a:pt x="651510" y="847090"/>
                  </a:cubicBezTo>
                  <a:cubicBezTo>
                    <a:pt x="601980" y="811530"/>
                    <a:pt x="543560" y="755650"/>
                    <a:pt x="506730" y="715010"/>
                  </a:cubicBezTo>
                  <a:cubicBezTo>
                    <a:pt x="480060" y="684530"/>
                    <a:pt x="472440" y="656590"/>
                    <a:pt x="444500" y="628650"/>
                  </a:cubicBezTo>
                  <a:cubicBezTo>
                    <a:pt x="408940" y="591820"/>
                    <a:pt x="345440" y="565150"/>
                    <a:pt x="299720" y="521970"/>
                  </a:cubicBezTo>
                  <a:cubicBezTo>
                    <a:pt x="247650" y="473710"/>
                    <a:pt x="199390" y="405130"/>
                    <a:pt x="154940" y="346710"/>
                  </a:cubicBezTo>
                  <a:cubicBezTo>
                    <a:pt x="111760" y="290830"/>
                    <a:pt x="63500" y="226060"/>
                    <a:pt x="36830" y="180340"/>
                  </a:cubicBezTo>
                  <a:cubicBezTo>
                    <a:pt x="20320" y="151130"/>
                    <a:pt x="6350" y="128270"/>
                    <a:pt x="2540" y="104140"/>
                  </a:cubicBezTo>
                  <a:cubicBezTo>
                    <a:pt x="0" y="83820"/>
                    <a:pt x="2540" y="60960"/>
                    <a:pt x="11430" y="44450"/>
                  </a:cubicBezTo>
                  <a:cubicBezTo>
                    <a:pt x="20320" y="27940"/>
                    <a:pt x="39370" y="12700"/>
                    <a:pt x="57150" y="6350"/>
                  </a:cubicBezTo>
                  <a:cubicBezTo>
                    <a:pt x="74930" y="0"/>
                    <a:pt x="100330" y="0"/>
                    <a:pt x="118110" y="7620"/>
                  </a:cubicBezTo>
                  <a:cubicBezTo>
                    <a:pt x="134620" y="13970"/>
                    <a:pt x="162560" y="48260"/>
                    <a:pt x="162560" y="4826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3811259" y="575557"/>
            <a:ext cx="1091565" cy="437197"/>
            <a:chOff x="0" y="0"/>
            <a:chExt cx="1455420" cy="5829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35560"/>
              <a:ext cx="1360170" cy="497840"/>
            </a:xfrm>
            <a:custGeom>
              <a:avLst/>
              <a:gdLst/>
              <a:ahLst/>
              <a:cxnLst/>
              <a:rect r="r" b="b" t="t" l="l"/>
              <a:pathLst>
                <a:path h="497840" w="1360170">
                  <a:moveTo>
                    <a:pt x="1285240" y="179070"/>
                  </a:moveTo>
                  <a:cubicBezTo>
                    <a:pt x="749300" y="250190"/>
                    <a:pt x="510540" y="336550"/>
                    <a:pt x="363220" y="389890"/>
                  </a:cubicBezTo>
                  <a:cubicBezTo>
                    <a:pt x="261620" y="427990"/>
                    <a:pt x="154940" y="486410"/>
                    <a:pt x="110490" y="495300"/>
                  </a:cubicBezTo>
                  <a:cubicBezTo>
                    <a:pt x="95250" y="497840"/>
                    <a:pt x="90170" y="497840"/>
                    <a:pt x="80010" y="494030"/>
                  </a:cubicBezTo>
                  <a:cubicBezTo>
                    <a:pt x="63500" y="490220"/>
                    <a:pt x="39370" y="478790"/>
                    <a:pt x="26670" y="463550"/>
                  </a:cubicBezTo>
                  <a:cubicBezTo>
                    <a:pt x="13970" y="449580"/>
                    <a:pt x="3810" y="426720"/>
                    <a:pt x="2540" y="407670"/>
                  </a:cubicBezTo>
                  <a:cubicBezTo>
                    <a:pt x="1270" y="388620"/>
                    <a:pt x="6350" y="364490"/>
                    <a:pt x="17780" y="349250"/>
                  </a:cubicBezTo>
                  <a:cubicBezTo>
                    <a:pt x="27940" y="332740"/>
                    <a:pt x="49530" y="317500"/>
                    <a:pt x="64770" y="311150"/>
                  </a:cubicBezTo>
                  <a:cubicBezTo>
                    <a:pt x="74930" y="306070"/>
                    <a:pt x="83820" y="304800"/>
                    <a:pt x="95250" y="304800"/>
                  </a:cubicBezTo>
                  <a:cubicBezTo>
                    <a:pt x="111760" y="306070"/>
                    <a:pt x="139700" y="314960"/>
                    <a:pt x="153670" y="322580"/>
                  </a:cubicBezTo>
                  <a:cubicBezTo>
                    <a:pt x="163830" y="328930"/>
                    <a:pt x="168910" y="335280"/>
                    <a:pt x="175260" y="345440"/>
                  </a:cubicBezTo>
                  <a:cubicBezTo>
                    <a:pt x="184150" y="359410"/>
                    <a:pt x="191770" y="387350"/>
                    <a:pt x="193040" y="403860"/>
                  </a:cubicBezTo>
                  <a:cubicBezTo>
                    <a:pt x="193040" y="415290"/>
                    <a:pt x="191770" y="422910"/>
                    <a:pt x="186690" y="433070"/>
                  </a:cubicBezTo>
                  <a:cubicBezTo>
                    <a:pt x="180340" y="448310"/>
                    <a:pt x="165100" y="471170"/>
                    <a:pt x="148590" y="481330"/>
                  </a:cubicBezTo>
                  <a:cubicBezTo>
                    <a:pt x="132080" y="491490"/>
                    <a:pt x="105410" y="495300"/>
                    <a:pt x="90170" y="495300"/>
                  </a:cubicBezTo>
                  <a:cubicBezTo>
                    <a:pt x="77470" y="495300"/>
                    <a:pt x="69850" y="494030"/>
                    <a:pt x="59690" y="487680"/>
                  </a:cubicBezTo>
                  <a:cubicBezTo>
                    <a:pt x="45720" y="480060"/>
                    <a:pt x="24130" y="463550"/>
                    <a:pt x="13970" y="447040"/>
                  </a:cubicBezTo>
                  <a:cubicBezTo>
                    <a:pt x="5080" y="430530"/>
                    <a:pt x="0" y="406400"/>
                    <a:pt x="2540" y="387350"/>
                  </a:cubicBezTo>
                  <a:cubicBezTo>
                    <a:pt x="5080" y="368300"/>
                    <a:pt x="19050" y="345440"/>
                    <a:pt x="30480" y="332740"/>
                  </a:cubicBezTo>
                  <a:cubicBezTo>
                    <a:pt x="38100" y="323850"/>
                    <a:pt x="41910" y="321310"/>
                    <a:pt x="55880" y="314960"/>
                  </a:cubicBezTo>
                  <a:cubicBezTo>
                    <a:pt x="88900" y="297180"/>
                    <a:pt x="196850" y="269240"/>
                    <a:pt x="251460" y="246380"/>
                  </a:cubicBezTo>
                  <a:cubicBezTo>
                    <a:pt x="292100" y="228600"/>
                    <a:pt x="306070" y="212090"/>
                    <a:pt x="355600" y="193040"/>
                  </a:cubicBezTo>
                  <a:cubicBezTo>
                    <a:pt x="467360" y="149860"/>
                    <a:pt x="808990" y="45720"/>
                    <a:pt x="916940" y="36830"/>
                  </a:cubicBezTo>
                  <a:cubicBezTo>
                    <a:pt x="960120" y="34290"/>
                    <a:pt x="977900" y="49530"/>
                    <a:pt x="1008380" y="46990"/>
                  </a:cubicBezTo>
                  <a:cubicBezTo>
                    <a:pt x="1040130" y="45720"/>
                    <a:pt x="1064260" y="29210"/>
                    <a:pt x="1099820" y="24130"/>
                  </a:cubicBezTo>
                  <a:cubicBezTo>
                    <a:pt x="1154430" y="15240"/>
                    <a:pt x="1259840" y="0"/>
                    <a:pt x="1301750" y="15240"/>
                  </a:cubicBezTo>
                  <a:cubicBezTo>
                    <a:pt x="1324610" y="22860"/>
                    <a:pt x="1338580" y="36830"/>
                    <a:pt x="1347470" y="53340"/>
                  </a:cubicBezTo>
                  <a:cubicBezTo>
                    <a:pt x="1356360" y="69850"/>
                    <a:pt x="1360170" y="95250"/>
                    <a:pt x="1355090" y="113030"/>
                  </a:cubicBezTo>
                  <a:cubicBezTo>
                    <a:pt x="1351280" y="130810"/>
                    <a:pt x="1336040" y="152400"/>
                    <a:pt x="1322070" y="163830"/>
                  </a:cubicBezTo>
                  <a:cubicBezTo>
                    <a:pt x="1311910" y="172720"/>
                    <a:pt x="1285240" y="179070"/>
                    <a:pt x="1285240" y="17907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3270230" y="2882265"/>
            <a:ext cx="192405" cy="199072"/>
            <a:chOff x="0" y="0"/>
            <a:chExt cx="256540" cy="2654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3180" y="50800"/>
              <a:ext cx="161290" cy="166370"/>
            </a:xfrm>
            <a:custGeom>
              <a:avLst/>
              <a:gdLst/>
              <a:ahLst/>
              <a:cxnLst/>
              <a:rect r="r" b="b" t="t" l="l"/>
              <a:pathLst>
                <a:path h="166370" w="161290">
                  <a:moveTo>
                    <a:pt x="161290" y="57150"/>
                  </a:moveTo>
                  <a:cubicBezTo>
                    <a:pt x="139700" y="144780"/>
                    <a:pt x="128270" y="152400"/>
                    <a:pt x="116840" y="157480"/>
                  </a:cubicBezTo>
                  <a:cubicBezTo>
                    <a:pt x="104140" y="162560"/>
                    <a:pt x="91440" y="166370"/>
                    <a:pt x="77470" y="163830"/>
                  </a:cubicBezTo>
                  <a:cubicBezTo>
                    <a:pt x="58420" y="160020"/>
                    <a:pt x="24130" y="143510"/>
                    <a:pt x="11430" y="12446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1590" y="24130"/>
                    <a:pt x="31750" y="16510"/>
                  </a:cubicBezTo>
                  <a:cubicBezTo>
                    <a:pt x="41910" y="8890"/>
                    <a:pt x="53340" y="1270"/>
                    <a:pt x="67310" y="0"/>
                  </a:cubicBezTo>
                  <a:cubicBezTo>
                    <a:pt x="87630" y="0"/>
                    <a:pt x="140970" y="22860"/>
                    <a:pt x="140970" y="2286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8015288" y="8317432"/>
            <a:ext cx="754380" cy="1043940"/>
            <a:chOff x="0" y="0"/>
            <a:chExt cx="1005840" cy="13919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6990" y="48260"/>
              <a:ext cx="909320" cy="1294130"/>
            </a:xfrm>
            <a:custGeom>
              <a:avLst/>
              <a:gdLst/>
              <a:ahLst/>
              <a:cxnLst/>
              <a:rect r="r" b="b" t="t" l="l"/>
              <a:pathLst>
                <a:path h="1294130" w="909320">
                  <a:moveTo>
                    <a:pt x="170180" y="63500"/>
                  </a:moveTo>
                  <a:cubicBezTo>
                    <a:pt x="335280" y="577850"/>
                    <a:pt x="342900" y="585470"/>
                    <a:pt x="367030" y="617220"/>
                  </a:cubicBezTo>
                  <a:cubicBezTo>
                    <a:pt x="408940" y="676910"/>
                    <a:pt x="491490" y="770890"/>
                    <a:pt x="570230" y="852170"/>
                  </a:cubicBezTo>
                  <a:cubicBezTo>
                    <a:pt x="662940" y="948690"/>
                    <a:pt x="858520" y="1084580"/>
                    <a:pt x="895350" y="1150620"/>
                  </a:cubicBezTo>
                  <a:cubicBezTo>
                    <a:pt x="908050" y="1174750"/>
                    <a:pt x="909320" y="1191260"/>
                    <a:pt x="906780" y="1210310"/>
                  </a:cubicBezTo>
                  <a:cubicBezTo>
                    <a:pt x="904240" y="1229360"/>
                    <a:pt x="894080" y="1250950"/>
                    <a:pt x="880110" y="1264920"/>
                  </a:cubicBezTo>
                  <a:cubicBezTo>
                    <a:pt x="867410" y="1277620"/>
                    <a:pt x="842010" y="1287780"/>
                    <a:pt x="826770" y="1291590"/>
                  </a:cubicBezTo>
                  <a:cubicBezTo>
                    <a:pt x="815340" y="1294130"/>
                    <a:pt x="806450" y="1294130"/>
                    <a:pt x="796290" y="1291590"/>
                  </a:cubicBezTo>
                  <a:cubicBezTo>
                    <a:pt x="779780" y="1286510"/>
                    <a:pt x="755650" y="1276350"/>
                    <a:pt x="742950" y="1261110"/>
                  </a:cubicBezTo>
                  <a:cubicBezTo>
                    <a:pt x="730250" y="1247140"/>
                    <a:pt x="721360" y="1221740"/>
                    <a:pt x="718820" y="1206500"/>
                  </a:cubicBezTo>
                  <a:cubicBezTo>
                    <a:pt x="716280" y="1195070"/>
                    <a:pt x="717550" y="1186180"/>
                    <a:pt x="721360" y="1176020"/>
                  </a:cubicBezTo>
                  <a:cubicBezTo>
                    <a:pt x="726440" y="1160780"/>
                    <a:pt x="741680" y="1135380"/>
                    <a:pt x="753110" y="1125220"/>
                  </a:cubicBezTo>
                  <a:cubicBezTo>
                    <a:pt x="762000" y="1116330"/>
                    <a:pt x="768350" y="1112520"/>
                    <a:pt x="779780" y="1108710"/>
                  </a:cubicBezTo>
                  <a:cubicBezTo>
                    <a:pt x="795020" y="1104900"/>
                    <a:pt x="821690" y="1102360"/>
                    <a:pt x="839470" y="1107440"/>
                  </a:cubicBezTo>
                  <a:cubicBezTo>
                    <a:pt x="858520" y="1112520"/>
                    <a:pt x="878840" y="1130300"/>
                    <a:pt x="889000" y="1141730"/>
                  </a:cubicBezTo>
                  <a:cubicBezTo>
                    <a:pt x="896620" y="1150620"/>
                    <a:pt x="900430" y="1158240"/>
                    <a:pt x="902970" y="1169670"/>
                  </a:cubicBezTo>
                  <a:cubicBezTo>
                    <a:pt x="906780" y="1184910"/>
                    <a:pt x="908050" y="1211580"/>
                    <a:pt x="901700" y="1229360"/>
                  </a:cubicBezTo>
                  <a:cubicBezTo>
                    <a:pt x="895350" y="1248410"/>
                    <a:pt x="880110" y="1267460"/>
                    <a:pt x="864870" y="1277620"/>
                  </a:cubicBezTo>
                  <a:cubicBezTo>
                    <a:pt x="848360" y="1287780"/>
                    <a:pt x="825500" y="1294130"/>
                    <a:pt x="806450" y="1292860"/>
                  </a:cubicBezTo>
                  <a:cubicBezTo>
                    <a:pt x="787400" y="1290320"/>
                    <a:pt x="774700" y="1283970"/>
                    <a:pt x="750570" y="1268730"/>
                  </a:cubicBezTo>
                  <a:cubicBezTo>
                    <a:pt x="690880" y="1230630"/>
                    <a:pt x="560070" y="1108710"/>
                    <a:pt x="472440" y="1019810"/>
                  </a:cubicBezTo>
                  <a:cubicBezTo>
                    <a:pt x="383540" y="930910"/>
                    <a:pt x="283210" y="821690"/>
                    <a:pt x="222250" y="735330"/>
                  </a:cubicBezTo>
                  <a:cubicBezTo>
                    <a:pt x="177800" y="671830"/>
                    <a:pt x="154940" y="633730"/>
                    <a:pt x="124460" y="558800"/>
                  </a:cubicBezTo>
                  <a:cubicBezTo>
                    <a:pt x="77470" y="441960"/>
                    <a:pt x="0" y="171450"/>
                    <a:pt x="3810" y="90170"/>
                  </a:cubicBezTo>
                  <a:cubicBezTo>
                    <a:pt x="3810" y="62230"/>
                    <a:pt x="10160" y="46990"/>
                    <a:pt x="22860" y="33020"/>
                  </a:cubicBezTo>
                  <a:cubicBezTo>
                    <a:pt x="34290" y="17780"/>
                    <a:pt x="55880" y="6350"/>
                    <a:pt x="74930" y="2540"/>
                  </a:cubicBezTo>
                  <a:cubicBezTo>
                    <a:pt x="93980" y="0"/>
                    <a:pt x="118110" y="5080"/>
                    <a:pt x="134620" y="15240"/>
                  </a:cubicBezTo>
                  <a:cubicBezTo>
                    <a:pt x="149860" y="25400"/>
                    <a:pt x="170180" y="63500"/>
                    <a:pt x="170180" y="6350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654540" y="9873615"/>
            <a:ext cx="199072" cy="194310"/>
            <a:chOff x="0" y="0"/>
            <a:chExt cx="265430" cy="2590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9530" y="49530"/>
              <a:ext cx="162560" cy="167640"/>
            </a:xfrm>
            <a:custGeom>
              <a:avLst/>
              <a:gdLst/>
              <a:ahLst/>
              <a:cxnLst/>
              <a:rect r="r" b="b" t="t" l="l"/>
              <a:pathLst>
                <a:path h="167640" w="162560">
                  <a:moveTo>
                    <a:pt x="162560" y="58420"/>
                  </a:moveTo>
                  <a:cubicBezTo>
                    <a:pt x="158750" y="116840"/>
                    <a:pt x="138430" y="148590"/>
                    <a:pt x="116840" y="158750"/>
                  </a:cubicBezTo>
                  <a:cubicBezTo>
                    <a:pt x="96520" y="167640"/>
                    <a:pt x="58420" y="161290"/>
                    <a:pt x="40640" y="153670"/>
                  </a:cubicBezTo>
                  <a:cubicBezTo>
                    <a:pt x="27940" y="147320"/>
                    <a:pt x="19050" y="137160"/>
                    <a:pt x="12700" y="125730"/>
                  </a:cubicBezTo>
                  <a:cubicBezTo>
                    <a:pt x="6350" y="114300"/>
                    <a:pt x="0" y="102870"/>
                    <a:pt x="1270" y="87630"/>
                  </a:cubicBezTo>
                  <a:cubicBezTo>
                    <a:pt x="2540" y="68580"/>
                    <a:pt x="17780" y="31750"/>
                    <a:pt x="33020" y="17780"/>
                  </a:cubicBezTo>
                  <a:cubicBezTo>
                    <a:pt x="41910" y="7620"/>
                    <a:pt x="54610" y="2540"/>
                    <a:pt x="68580" y="1270"/>
                  </a:cubicBezTo>
                  <a:cubicBezTo>
                    <a:pt x="88900" y="0"/>
                    <a:pt x="142240" y="24130"/>
                    <a:pt x="14224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6782753" y="6224588"/>
            <a:ext cx="1232535" cy="718185"/>
            <a:chOff x="0" y="0"/>
            <a:chExt cx="1643380" cy="9575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44450" y="50800"/>
              <a:ext cx="1551940" cy="857250"/>
            </a:xfrm>
            <a:custGeom>
              <a:avLst/>
              <a:gdLst/>
              <a:ahLst/>
              <a:cxnLst/>
              <a:rect r="r" b="b" t="t" l="l"/>
              <a:pathLst>
                <a:path h="857250" w="1551940">
                  <a:moveTo>
                    <a:pt x="123190" y="8890"/>
                  </a:moveTo>
                  <a:cubicBezTo>
                    <a:pt x="278130" y="78740"/>
                    <a:pt x="505460" y="128270"/>
                    <a:pt x="612140" y="167640"/>
                  </a:cubicBezTo>
                  <a:cubicBezTo>
                    <a:pt x="680720" y="194310"/>
                    <a:pt x="709930" y="218440"/>
                    <a:pt x="777240" y="247650"/>
                  </a:cubicBezTo>
                  <a:cubicBezTo>
                    <a:pt x="877570" y="290830"/>
                    <a:pt x="1083310" y="353060"/>
                    <a:pt x="1162050" y="392430"/>
                  </a:cubicBezTo>
                  <a:cubicBezTo>
                    <a:pt x="1200150" y="411480"/>
                    <a:pt x="1207770" y="417830"/>
                    <a:pt x="1240790" y="444500"/>
                  </a:cubicBezTo>
                  <a:cubicBezTo>
                    <a:pt x="1310640" y="497840"/>
                    <a:pt x="1506220" y="656590"/>
                    <a:pt x="1539240" y="718820"/>
                  </a:cubicBezTo>
                  <a:cubicBezTo>
                    <a:pt x="1551940" y="744220"/>
                    <a:pt x="1549400" y="763270"/>
                    <a:pt x="1546860" y="779780"/>
                  </a:cubicBezTo>
                  <a:cubicBezTo>
                    <a:pt x="1545590" y="791210"/>
                    <a:pt x="1543050" y="798830"/>
                    <a:pt x="1536700" y="807720"/>
                  </a:cubicBezTo>
                  <a:cubicBezTo>
                    <a:pt x="1526540" y="821690"/>
                    <a:pt x="1506220" y="840740"/>
                    <a:pt x="1490980" y="848360"/>
                  </a:cubicBezTo>
                  <a:cubicBezTo>
                    <a:pt x="1480820" y="853440"/>
                    <a:pt x="1471930" y="854710"/>
                    <a:pt x="1461770" y="855980"/>
                  </a:cubicBezTo>
                  <a:cubicBezTo>
                    <a:pt x="1451610" y="855980"/>
                    <a:pt x="1441450" y="855980"/>
                    <a:pt x="1431290" y="853440"/>
                  </a:cubicBezTo>
                  <a:cubicBezTo>
                    <a:pt x="1416050" y="847090"/>
                    <a:pt x="1391920" y="835660"/>
                    <a:pt x="1380490" y="820420"/>
                  </a:cubicBezTo>
                  <a:cubicBezTo>
                    <a:pt x="1367790" y="805180"/>
                    <a:pt x="1360170" y="782320"/>
                    <a:pt x="1360170" y="763270"/>
                  </a:cubicBezTo>
                  <a:cubicBezTo>
                    <a:pt x="1358900" y="744220"/>
                    <a:pt x="1369060" y="720090"/>
                    <a:pt x="1377950" y="706120"/>
                  </a:cubicBezTo>
                  <a:cubicBezTo>
                    <a:pt x="1383030" y="695960"/>
                    <a:pt x="1389380" y="689610"/>
                    <a:pt x="1399540" y="684530"/>
                  </a:cubicBezTo>
                  <a:cubicBezTo>
                    <a:pt x="1413510" y="675640"/>
                    <a:pt x="1437640" y="665480"/>
                    <a:pt x="1456690" y="666750"/>
                  </a:cubicBezTo>
                  <a:cubicBezTo>
                    <a:pt x="1475740" y="666750"/>
                    <a:pt x="1498600" y="675640"/>
                    <a:pt x="1513840" y="687070"/>
                  </a:cubicBezTo>
                  <a:cubicBezTo>
                    <a:pt x="1529080" y="699770"/>
                    <a:pt x="1541780" y="720090"/>
                    <a:pt x="1545590" y="739140"/>
                  </a:cubicBezTo>
                  <a:cubicBezTo>
                    <a:pt x="1550670" y="756920"/>
                    <a:pt x="1545590" y="783590"/>
                    <a:pt x="1540510" y="798830"/>
                  </a:cubicBezTo>
                  <a:cubicBezTo>
                    <a:pt x="1536700" y="810260"/>
                    <a:pt x="1532890" y="816610"/>
                    <a:pt x="1524000" y="824230"/>
                  </a:cubicBezTo>
                  <a:cubicBezTo>
                    <a:pt x="1512570" y="835660"/>
                    <a:pt x="1490980" y="850900"/>
                    <a:pt x="1471930" y="854710"/>
                  </a:cubicBezTo>
                  <a:cubicBezTo>
                    <a:pt x="1452880" y="857250"/>
                    <a:pt x="1433830" y="855980"/>
                    <a:pt x="1412240" y="845820"/>
                  </a:cubicBezTo>
                  <a:cubicBezTo>
                    <a:pt x="1376680" y="830580"/>
                    <a:pt x="1322070" y="778510"/>
                    <a:pt x="1287780" y="744220"/>
                  </a:cubicBezTo>
                  <a:cubicBezTo>
                    <a:pt x="1258570" y="715010"/>
                    <a:pt x="1245870" y="684530"/>
                    <a:pt x="1215390" y="656590"/>
                  </a:cubicBezTo>
                  <a:cubicBezTo>
                    <a:pt x="1177290" y="622300"/>
                    <a:pt x="1141730" y="594360"/>
                    <a:pt x="1075690" y="556260"/>
                  </a:cubicBezTo>
                  <a:cubicBezTo>
                    <a:pt x="942340" y="481330"/>
                    <a:pt x="579120" y="328930"/>
                    <a:pt x="434340" y="281940"/>
                  </a:cubicBezTo>
                  <a:cubicBezTo>
                    <a:pt x="363220" y="260350"/>
                    <a:pt x="327660" y="265430"/>
                    <a:pt x="270510" y="247650"/>
                  </a:cubicBezTo>
                  <a:cubicBezTo>
                    <a:pt x="200660" y="227330"/>
                    <a:pt x="90170" y="189230"/>
                    <a:pt x="48260" y="160020"/>
                  </a:cubicBezTo>
                  <a:cubicBezTo>
                    <a:pt x="26670" y="146050"/>
                    <a:pt x="13970" y="133350"/>
                    <a:pt x="7620" y="116840"/>
                  </a:cubicBezTo>
                  <a:cubicBezTo>
                    <a:pt x="0" y="99060"/>
                    <a:pt x="0" y="73660"/>
                    <a:pt x="6350" y="57150"/>
                  </a:cubicBezTo>
                  <a:cubicBezTo>
                    <a:pt x="12700" y="39370"/>
                    <a:pt x="30480" y="20320"/>
                    <a:pt x="44450" y="11430"/>
                  </a:cubicBezTo>
                  <a:cubicBezTo>
                    <a:pt x="57150" y="3810"/>
                    <a:pt x="71120" y="1270"/>
                    <a:pt x="83820" y="0"/>
                  </a:cubicBezTo>
                  <a:cubicBezTo>
                    <a:pt x="96520" y="0"/>
                    <a:pt x="123190" y="8890"/>
                    <a:pt x="123190" y="889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562624" y="5257800"/>
            <a:ext cx="1075373" cy="485775"/>
            <a:chOff x="0" y="0"/>
            <a:chExt cx="1433830" cy="6477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49530" y="46990"/>
              <a:ext cx="1338580" cy="551180"/>
            </a:xfrm>
            <a:custGeom>
              <a:avLst/>
              <a:gdLst/>
              <a:ahLst/>
              <a:cxnLst/>
              <a:rect r="r" b="b" t="t" l="l"/>
              <a:pathLst>
                <a:path h="551180" w="1338580">
                  <a:moveTo>
                    <a:pt x="1290320" y="162560"/>
                  </a:moveTo>
                  <a:cubicBezTo>
                    <a:pt x="981710" y="293370"/>
                    <a:pt x="933450" y="289560"/>
                    <a:pt x="855980" y="311150"/>
                  </a:cubicBezTo>
                  <a:cubicBezTo>
                    <a:pt x="731520" y="345440"/>
                    <a:pt x="519430" y="440690"/>
                    <a:pt x="381000" y="482600"/>
                  </a:cubicBezTo>
                  <a:cubicBezTo>
                    <a:pt x="278130" y="514350"/>
                    <a:pt x="161290" y="548640"/>
                    <a:pt x="102870" y="548640"/>
                  </a:cubicBezTo>
                  <a:cubicBezTo>
                    <a:pt x="77470" y="549910"/>
                    <a:pt x="60960" y="546100"/>
                    <a:pt x="45720" y="535940"/>
                  </a:cubicBezTo>
                  <a:cubicBezTo>
                    <a:pt x="29210" y="527050"/>
                    <a:pt x="13970" y="505460"/>
                    <a:pt x="7620" y="491490"/>
                  </a:cubicBezTo>
                  <a:cubicBezTo>
                    <a:pt x="2540" y="481330"/>
                    <a:pt x="0" y="473710"/>
                    <a:pt x="1270" y="462280"/>
                  </a:cubicBezTo>
                  <a:cubicBezTo>
                    <a:pt x="1270" y="445770"/>
                    <a:pt x="6350" y="420370"/>
                    <a:pt x="16510" y="405130"/>
                  </a:cubicBezTo>
                  <a:cubicBezTo>
                    <a:pt x="26670" y="388620"/>
                    <a:pt x="45720" y="374650"/>
                    <a:pt x="63500" y="368300"/>
                  </a:cubicBezTo>
                  <a:cubicBezTo>
                    <a:pt x="81280" y="363220"/>
                    <a:pt x="107950" y="364490"/>
                    <a:pt x="123190" y="368300"/>
                  </a:cubicBezTo>
                  <a:cubicBezTo>
                    <a:pt x="134620" y="372110"/>
                    <a:pt x="140970" y="375920"/>
                    <a:pt x="149860" y="383540"/>
                  </a:cubicBezTo>
                  <a:cubicBezTo>
                    <a:pt x="161290" y="393700"/>
                    <a:pt x="177800" y="414020"/>
                    <a:pt x="182880" y="431800"/>
                  </a:cubicBezTo>
                  <a:cubicBezTo>
                    <a:pt x="187960" y="450850"/>
                    <a:pt x="184150" y="476250"/>
                    <a:pt x="180340" y="491490"/>
                  </a:cubicBezTo>
                  <a:cubicBezTo>
                    <a:pt x="176530" y="501650"/>
                    <a:pt x="172720" y="509270"/>
                    <a:pt x="163830" y="516890"/>
                  </a:cubicBezTo>
                  <a:cubicBezTo>
                    <a:pt x="152400" y="528320"/>
                    <a:pt x="132080" y="543560"/>
                    <a:pt x="113030" y="547370"/>
                  </a:cubicBezTo>
                  <a:cubicBezTo>
                    <a:pt x="95250" y="551180"/>
                    <a:pt x="71120" y="548640"/>
                    <a:pt x="54610" y="541020"/>
                  </a:cubicBezTo>
                  <a:cubicBezTo>
                    <a:pt x="36830" y="533400"/>
                    <a:pt x="20320" y="513080"/>
                    <a:pt x="11430" y="500380"/>
                  </a:cubicBezTo>
                  <a:cubicBezTo>
                    <a:pt x="5080" y="490220"/>
                    <a:pt x="2540" y="482600"/>
                    <a:pt x="1270" y="471170"/>
                  </a:cubicBezTo>
                  <a:cubicBezTo>
                    <a:pt x="0" y="455930"/>
                    <a:pt x="2540" y="429260"/>
                    <a:pt x="11430" y="412750"/>
                  </a:cubicBezTo>
                  <a:cubicBezTo>
                    <a:pt x="20320" y="396240"/>
                    <a:pt x="33020" y="383540"/>
                    <a:pt x="54610" y="372110"/>
                  </a:cubicBezTo>
                  <a:cubicBezTo>
                    <a:pt x="96520" y="350520"/>
                    <a:pt x="175260" y="353060"/>
                    <a:pt x="259080" y="330200"/>
                  </a:cubicBezTo>
                  <a:cubicBezTo>
                    <a:pt x="400050" y="292100"/>
                    <a:pt x="671830" y="176530"/>
                    <a:pt x="817880" y="137160"/>
                  </a:cubicBezTo>
                  <a:cubicBezTo>
                    <a:pt x="909320" y="113030"/>
                    <a:pt x="975360" y="118110"/>
                    <a:pt x="1046480" y="93980"/>
                  </a:cubicBezTo>
                  <a:cubicBezTo>
                    <a:pt x="1113790" y="72390"/>
                    <a:pt x="1187450" y="11430"/>
                    <a:pt x="1234440" y="3810"/>
                  </a:cubicBezTo>
                  <a:cubicBezTo>
                    <a:pt x="1258570" y="0"/>
                    <a:pt x="1277620" y="2540"/>
                    <a:pt x="1294130" y="12700"/>
                  </a:cubicBezTo>
                  <a:cubicBezTo>
                    <a:pt x="1310640" y="21590"/>
                    <a:pt x="1325880" y="40640"/>
                    <a:pt x="1332230" y="58420"/>
                  </a:cubicBezTo>
                  <a:cubicBezTo>
                    <a:pt x="1338580" y="76200"/>
                    <a:pt x="1338580" y="100330"/>
                    <a:pt x="1330960" y="118110"/>
                  </a:cubicBezTo>
                  <a:cubicBezTo>
                    <a:pt x="1324610" y="135890"/>
                    <a:pt x="1290320" y="162560"/>
                    <a:pt x="1290320" y="16256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9908666" y="1996740"/>
            <a:ext cx="3553969" cy="3129615"/>
          </a:xfrm>
          <a:custGeom>
            <a:avLst/>
            <a:gdLst/>
            <a:ahLst/>
            <a:cxnLst/>
            <a:rect r="r" b="b" t="t" l="l"/>
            <a:pathLst>
              <a:path h="3129615" w="3553969">
                <a:moveTo>
                  <a:pt x="0" y="0"/>
                </a:moveTo>
                <a:lnTo>
                  <a:pt x="3553969" y="0"/>
                </a:lnTo>
                <a:lnTo>
                  <a:pt x="3553969" y="3129615"/>
                </a:lnTo>
                <a:lnTo>
                  <a:pt x="0" y="3129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369743" y="5636745"/>
            <a:ext cx="3817094" cy="3435385"/>
          </a:xfrm>
          <a:custGeom>
            <a:avLst/>
            <a:gdLst/>
            <a:ahLst/>
            <a:cxnLst/>
            <a:rect r="r" b="b" t="t" l="l"/>
            <a:pathLst>
              <a:path h="3435385" w="3817094">
                <a:moveTo>
                  <a:pt x="0" y="0"/>
                </a:moveTo>
                <a:lnTo>
                  <a:pt x="3817093" y="0"/>
                </a:lnTo>
                <a:lnTo>
                  <a:pt x="3817093" y="3435384"/>
                </a:lnTo>
                <a:lnTo>
                  <a:pt x="0" y="3435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595580" y="2065548"/>
            <a:ext cx="4011764" cy="2616706"/>
          </a:xfrm>
          <a:custGeom>
            <a:avLst/>
            <a:gdLst/>
            <a:ahLst/>
            <a:cxnLst/>
            <a:rect r="r" b="b" t="t" l="l"/>
            <a:pathLst>
              <a:path h="2616706" w="4011764">
                <a:moveTo>
                  <a:pt x="0" y="0"/>
                </a:moveTo>
                <a:lnTo>
                  <a:pt x="4011764" y="0"/>
                </a:lnTo>
                <a:lnTo>
                  <a:pt x="4011764" y="2616706"/>
                </a:lnTo>
                <a:lnTo>
                  <a:pt x="0" y="2616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68" r="0" b="-1168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312103" y="5079775"/>
            <a:ext cx="3831897" cy="2634429"/>
          </a:xfrm>
          <a:custGeom>
            <a:avLst/>
            <a:gdLst/>
            <a:ahLst/>
            <a:cxnLst/>
            <a:rect r="r" b="b" t="t" l="l"/>
            <a:pathLst>
              <a:path h="2634429" w="3831897">
                <a:moveTo>
                  <a:pt x="0" y="0"/>
                </a:moveTo>
                <a:lnTo>
                  <a:pt x="3831897" y="0"/>
                </a:lnTo>
                <a:lnTo>
                  <a:pt x="3831897" y="2634430"/>
                </a:lnTo>
                <a:lnTo>
                  <a:pt x="0" y="26344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0" y="7144703"/>
            <a:ext cx="5004474" cy="240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Sleep &amp; Stres</a:t>
            </a:r>
            <a:r>
              <a: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s Factors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Daytime sleep post-meals, late nights, excessive stress, anger, hunger, and overexposure to sun or heat.</a:t>
            </a:r>
          </a:p>
          <a:p>
            <a:pPr algn="ctr">
              <a:lnSpc>
                <a:spcPts val="322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3270230" y="7801812"/>
            <a:ext cx="5004474" cy="200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Medical Condition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Gastro duodenal ulcers contribute to digestive discomfort and require medical attention.</a:t>
            </a:r>
          </a:p>
          <a:p>
            <a:pPr algn="ctr">
              <a:lnSpc>
                <a:spcPts val="322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758826" y="191453"/>
            <a:ext cx="125769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Major Causes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80009" y="1578928"/>
            <a:ext cx="5004474" cy="280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Dietary Triggers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Foods incompatible with constitution; avoid mixing milk with fish or salt, excessive sour/spicy foods, white flour, and sugar products.</a:t>
            </a:r>
          </a:p>
          <a:p>
            <a:pPr algn="ctr">
              <a:lnSpc>
                <a:spcPts val="3220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13270230" y="2241258"/>
            <a:ext cx="5004474" cy="240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Unhealthy Habits</a:t>
            </a: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Smoking, heavy tea/coffee/alcohol intake, eating during indigestion, and suppressing urination or stool urges.</a:t>
            </a:r>
          </a:p>
          <a:p>
            <a:pPr algn="ctr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41338">
            <a:off x="6168119" y="4039111"/>
            <a:ext cx="12395216" cy="7780208"/>
          </a:xfrm>
          <a:custGeom>
            <a:avLst/>
            <a:gdLst/>
            <a:ahLst/>
            <a:cxnLst/>
            <a:rect r="r" b="b" t="t" l="l"/>
            <a:pathLst>
              <a:path h="7780208" w="12395216">
                <a:moveTo>
                  <a:pt x="12395216" y="0"/>
                </a:moveTo>
                <a:lnTo>
                  <a:pt x="0" y="0"/>
                </a:lnTo>
                <a:lnTo>
                  <a:pt x="0" y="7780208"/>
                </a:lnTo>
                <a:lnTo>
                  <a:pt x="12395216" y="7780208"/>
                </a:lnTo>
                <a:lnTo>
                  <a:pt x="123952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41338">
            <a:off x="-574281" y="-2465485"/>
            <a:ext cx="14693819" cy="9222991"/>
          </a:xfrm>
          <a:custGeom>
            <a:avLst/>
            <a:gdLst/>
            <a:ahLst/>
            <a:cxnLst/>
            <a:rect r="r" b="b" t="t" l="l"/>
            <a:pathLst>
              <a:path h="9222991" w="14693819">
                <a:moveTo>
                  <a:pt x="14693819" y="0"/>
                </a:moveTo>
                <a:lnTo>
                  <a:pt x="0" y="0"/>
                </a:lnTo>
                <a:lnTo>
                  <a:pt x="0" y="9222991"/>
                </a:lnTo>
                <a:lnTo>
                  <a:pt x="14693819" y="9222991"/>
                </a:lnTo>
                <a:lnTo>
                  <a:pt x="146938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99416">
            <a:off x="11989992" y="-182382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3" y="0"/>
                </a:lnTo>
                <a:lnTo>
                  <a:pt x="9743833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3847" y="5033329"/>
            <a:ext cx="5461737" cy="5253671"/>
          </a:xfrm>
          <a:custGeom>
            <a:avLst/>
            <a:gdLst/>
            <a:ahLst/>
            <a:cxnLst/>
            <a:rect r="r" b="b" t="t" l="l"/>
            <a:pathLst>
              <a:path h="5253671" w="5461737">
                <a:moveTo>
                  <a:pt x="0" y="0"/>
                </a:moveTo>
                <a:lnTo>
                  <a:pt x="5461737" y="0"/>
                </a:lnTo>
                <a:lnTo>
                  <a:pt x="5461737" y="5253671"/>
                </a:lnTo>
                <a:lnTo>
                  <a:pt x="0" y="5253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0996" y="733984"/>
            <a:ext cx="11749139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Restlessness &amp; Discomfort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A persistent unsettled feeling often signals stomach irritation.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Nausea &amp; Vomiting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Feeling queasy or actual vomiting may accompany acid buildup.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Sour Belching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Belching with a sour taste, sometimes of previously eaten food.</a:t>
            </a:r>
          </a:p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Stomach Stiffness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Sensation of tightness or discomfort in the stomach area.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017700" y="5478939"/>
            <a:ext cx="10696055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Loss of Appetite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Decreased desire to eat, often linked to digestive discomfort.</a:t>
            </a: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Indigestion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Difficulty digesting food, causing bloating and discomfort.</a:t>
            </a: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Constipation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Irregular or difficult bowel movements related to digestive issues.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797419" y="132172"/>
            <a:ext cx="9202901" cy="227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Common Symptoms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41338">
            <a:off x="6567934" y="836597"/>
            <a:ext cx="16065837" cy="10084176"/>
          </a:xfrm>
          <a:custGeom>
            <a:avLst/>
            <a:gdLst/>
            <a:ahLst/>
            <a:cxnLst/>
            <a:rect r="r" b="b" t="t" l="l"/>
            <a:pathLst>
              <a:path h="10084176" w="16065837">
                <a:moveTo>
                  <a:pt x="16065836" y="0"/>
                </a:moveTo>
                <a:lnTo>
                  <a:pt x="0" y="0"/>
                </a:lnTo>
                <a:lnTo>
                  <a:pt x="0" y="10084177"/>
                </a:lnTo>
                <a:lnTo>
                  <a:pt x="16065836" y="10084177"/>
                </a:lnTo>
                <a:lnTo>
                  <a:pt x="1606583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12274436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DIAGNOSIS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46042" y="2016125"/>
            <a:ext cx="7468571" cy="7976509"/>
          </a:xfrm>
          <a:custGeom>
            <a:avLst/>
            <a:gdLst/>
            <a:ahLst/>
            <a:cxnLst/>
            <a:rect r="r" b="b" t="t" l="l"/>
            <a:pathLst>
              <a:path h="7976509" w="7468571">
                <a:moveTo>
                  <a:pt x="0" y="0"/>
                </a:moveTo>
                <a:lnTo>
                  <a:pt x="7468571" y="0"/>
                </a:lnTo>
                <a:lnTo>
                  <a:pt x="7468571" y="7976509"/>
                </a:lnTo>
                <a:lnTo>
                  <a:pt x="0" y="79765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46270" y="-313958"/>
            <a:ext cx="2977619" cy="4114800"/>
          </a:xfrm>
          <a:custGeom>
            <a:avLst/>
            <a:gdLst/>
            <a:ahLst/>
            <a:cxnLst/>
            <a:rect r="r" b="b" t="t" l="l"/>
            <a:pathLst>
              <a:path h="4114800" w="2977619">
                <a:moveTo>
                  <a:pt x="0" y="0"/>
                </a:moveTo>
                <a:lnTo>
                  <a:pt x="2977619" y="0"/>
                </a:lnTo>
                <a:lnTo>
                  <a:pt x="29776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25614" y="7062843"/>
            <a:ext cx="2098275" cy="2133182"/>
          </a:xfrm>
          <a:custGeom>
            <a:avLst/>
            <a:gdLst/>
            <a:ahLst/>
            <a:cxnLst/>
            <a:rect r="r" b="b" t="t" l="l"/>
            <a:pathLst>
              <a:path h="2133182" w="2098275">
                <a:moveTo>
                  <a:pt x="0" y="0"/>
                </a:moveTo>
                <a:lnTo>
                  <a:pt x="2098275" y="0"/>
                </a:lnTo>
                <a:lnTo>
                  <a:pt x="2098275" y="2133182"/>
                </a:lnTo>
                <a:lnTo>
                  <a:pt x="0" y="21331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341101" y="5463223"/>
            <a:ext cx="686645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Gastrin Levels in Blood Test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Occult Stool Test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Serology</a:t>
            </a: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 &amp; Histology for H. Pylori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41101" y="4038917"/>
            <a:ext cx="749438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Gastroscopy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(Upper Gastrointestinal</a:t>
            </a: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 Endoscopy)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79020" y="3109912"/>
            <a:ext cx="430684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Clinical</a:t>
            </a: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 Examination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41101" y="7382828"/>
            <a:ext cx="30396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 Ba Meal</a:t>
            </a: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 x-ray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50557" y="8714695"/>
            <a:ext cx="137100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Biopsy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9298" y="4514850"/>
            <a:ext cx="197167" cy="197167"/>
            <a:chOff x="0" y="0"/>
            <a:chExt cx="262890" cy="262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49530" y="46990"/>
              <a:ext cx="161290" cy="167640"/>
            </a:xfrm>
            <a:custGeom>
              <a:avLst/>
              <a:gdLst/>
              <a:ahLst/>
              <a:cxnLst/>
              <a:rect r="r" b="b" t="t" l="l"/>
              <a:pathLst>
                <a:path h="167640" w="161290">
                  <a:moveTo>
                    <a:pt x="161290" y="57150"/>
                  </a:moveTo>
                  <a:cubicBezTo>
                    <a:pt x="140970" y="146050"/>
                    <a:pt x="128270" y="152400"/>
                    <a:pt x="116840" y="157480"/>
                  </a:cubicBezTo>
                  <a:cubicBezTo>
                    <a:pt x="105410" y="162560"/>
                    <a:pt x="92710" y="167640"/>
                    <a:pt x="77470" y="165100"/>
                  </a:cubicBezTo>
                  <a:cubicBezTo>
                    <a:pt x="58420" y="161290"/>
                    <a:pt x="24130" y="140970"/>
                    <a:pt x="12700" y="124460"/>
                  </a:cubicBezTo>
                  <a:cubicBezTo>
                    <a:pt x="3810" y="114300"/>
                    <a:pt x="0" y="101600"/>
                    <a:pt x="1270" y="87630"/>
                  </a:cubicBezTo>
                  <a:cubicBezTo>
                    <a:pt x="1270" y="67310"/>
                    <a:pt x="13970" y="31750"/>
                    <a:pt x="31750" y="17780"/>
                  </a:cubicBezTo>
                  <a:cubicBezTo>
                    <a:pt x="49530" y="381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886825" y="1894523"/>
            <a:ext cx="194310" cy="197167"/>
            <a:chOff x="0" y="0"/>
            <a:chExt cx="259080" cy="262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43180" y="46990"/>
              <a:ext cx="161290" cy="167640"/>
            </a:xfrm>
            <a:custGeom>
              <a:avLst/>
              <a:gdLst/>
              <a:ahLst/>
              <a:cxnLst/>
              <a:rect r="r" b="b" t="t" l="l"/>
              <a:pathLst>
                <a:path h="167640" w="161290">
                  <a:moveTo>
                    <a:pt x="161290" y="58420"/>
                  </a:moveTo>
                  <a:cubicBezTo>
                    <a:pt x="158750" y="116840"/>
                    <a:pt x="133350" y="147320"/>
                    <a:pt x="116840" y="157480"/>
                  </a:cubicBezTo>
                  <a:cubicBezTo>
                    <a:pt x="104140" y="165100"/>
                    <a:pt x="91440" y="167640"/>
                    <a:pt x="77470" y="165100"/>
                  </a:cubicBezTo>
                  <a:cubicBezTo>
                    <a:pt x="58420" y="161290"/>
                    <a:pt x="24130" y="144780"/>
                    <a:pt x="12700" y="125730"/>
                  </a:cubicBezTo>
                  <a:cubicBezTo>
                    <a:pt x="0" y="105410"/>
                    <a:pt x="1270" y="67310"/>
                    <a:pt x="7620" y="48260"/>
                  </a:cubicBezTo>
                  <a:cubicBezTo>
                    <a:pt x="11430" y="34290"/>
                    <a:pt x="20320" y="25400"/>
                    <a:pt x="31750" y="17780"/>
                  </a:cubicBezTo>
                  <a:cubicBezTo>
                    <a:pt x="49530" y="7620"/>
                    <a:pt x="87630" y="0"/>
                    <a:pt x="107950" y="3810"/>
                  </a:cubicBezTo>
                  <a:cubicBezTo>
                    <a:pt x="121920" y="6350"/>
                    <a:pt x="140970" y="24130"/>
                    <a:pt x="14097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3779520" y="9743122"/>
            <a:ext cx="194310" cy="192405"/>
            <a:chOff x="0" y="0"/>
            <a:chExt cx="259080" cy="2565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4450" y="46990"/>
              <a:ext cx="160020" cy="166370"/>
            </a:xfrm>
            <a:custGeom>
              <a:avLst/>
              <a:gdLst/>
              <a:ahLst/>
              <a:cxnLst/>
              <a:rect r="r" b="b" t="t" l="l"/>
              <a:pathLst>
                <a:path h="166370" w="160020">
                  <a:moveTo>
                    <a:pt x="160020" y="58420"/>
                  </a:moveTo>
                  <a:cubicBezTo>
                    <a:pt x="156210" y="116840"/>
                    <a:pt x="135890" y="148590"/>
                    <a:pt x="115570" y="157480"/>
                  </a:cubicBezTo>
                  <a:cubicBezTo>
                    <a:pt x="93980" y="166370"/>
                    <a:pt x="57150" y="161290"/>
                    <a:pt x="38100" y="153670"/>
                  </a:cubicBezTo>
                  <a:cubicBezTo>
                    <a:pt x="25400" y="147320"/>
                    <a:pt x="16510" y="138430"/>
                    <a:pt x="10160" y="125730"/>
                  </a:cubicBezTo>
                  <a:cubicBezTo>
                    <a:pt x="2540" y="106680"/>
                    <a:pt x="0" y="67310"/>
                    <a:pt x="6350" y="48260"/>
                  </a:cubicBezTo>
                  <a:cubicBezTo>
                    <a:pt x="10160" y="34290"/>
                    <a:pt x="17780" y="25400"/>
                    <a:pt x="30480" y="17780"/>
                  </a:cubicBezTo>
                  <a:cubicBezTo>
                    <a:pt x="46990" y="7620"/>
                    <a:pt x="86360" y="0"/>
                    <a:pt x="105410" y="3810"/>
                  </a:cubicBezTo>
                  <a:cubicBezTo>
                    <a:pt x="119380" y="6350"/>
                    <a:pt x="139700" y="24130"/>
                    <a:pt x="139700" y="241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462915" y="5180647"/>
            <a:ext cx="1158240" cy="1030605"/>
            <a:chOff x="0" y="0"/>
            <a:chExt cx="1544320" cy="137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48260" y="31750"/>
              <a:ext cx="1446530" cy="1291590"/>
            </a:xfrm>
            <a:custGeom>
              <a:avLst/>
              <a:gdLst/>
              <a:ahLst/>
              <a:cxnLst/>
              <a:rect r="r" b="b" t="t" l="l"/>
              <a:pathLst>
                <a:path h="1291590" w="1446530">
                  <a:moveTo>
                    <a:pt x="1360170" y="189230"/>
                  </a:moveTo>
                  <a:cubicBezTo>
                    <a:pt x="908050" y="203200"/>
                    <a:pt x="891540" y="218440"/>
                    <a:pt x="853440" y="246380"/>
                  </a:cubicBezTo>
                  <a:cubicBezTo>
                    <a:pt x="789940" y="290830"/>
                    <a:pt x="697230" y="393700"/>
                    <a:pt x="629920" y="450850"/>
                  </a:cubicBezTo>
                  <a:cubicBezTo>
                    <a:pt x="575310" y="496570"/>
                    <a:pt x="528320" y="525780"/>
                    <a:pt x="480060" y="566420"/>
                  </a:cubicBezTo>
                  <a:cubicBezTo>
                    <a:pt x="431800" y="608330"/>
                    <a:pt x="375920" y="659130"/>
                    <a:pt x="340360" y="699770"/>
                  </a:cubicBezTo>
                  <a:cubicBezTo>
                    <a:pt x="313690" y="730250"/>
                    <a:pt x="297180" y="753110"/>
                    <a:pt x="279400" y="783590"/>
                  </a:cubicBezTo>
                  <a:cubicBezTo>
                    <a:pt x="260350" y="812800"/>
                    <a:pt x="241300" y="847090"/>
                    <a:pt x="229870" y="880110"/>
                  </a:cubicBezTo>
                  <a:cubicBezTo>
                    <a:pt x="219710" y="908050"/>
                    <a:pt x="215900" y="930910"/>
                    <a:pt x="212090" y="966470"/>
                  </a:cubicBezTo>
                  <a:cubicBezTo>
                    <a:pt x="205740" y="1018540"/>
                    <a:pt x="223520" y="1107440"/>
                    <a:pt x="210820" y="1162050"/>
                  </a:cubicBezTo>
                  <a:cubicBezTo>
                    <a:pt x="199390" y="1205230"/>
                    <a:pt x="177800" y="1250950"/>
                    <a:pt x="153670" y="1272540"/>
                  </a:cubicBezTo>
                  <a:cubicBezTo>
                    <a:pt x="137160" y="1286510"/>
                    <a:pt x="115570" y="1291590"/>
                    <a:pt x="96520" y="1291590"/>
                  </a:cubicBezTo>
                  <a:cubicBezTo>
                    <a:pt x="77470" y="1291590"/>
                    <a:pt x="53340" y="1280160"/>
                    <a:pt x="39370" y="1271270"/>
                  </a:cubicBezTo>
                  <a:cubicBezTo>
                    <a:pt x="29210" y="1264920"/>
                    <a:pt x="24130" y="1259840"/>
                    <a:pt x="17780" y="1249680"/>
                  </a:cubicBezTo>
                  <a:cubicBezTo>
                    <a:pt x="10160" y="1235710"/>
                    <a:pt x="1270" y="1210310"/>
                    <a:pt x="2540" y="1191260"/>
                  </a:cubicBezTo>
                  <a:cubicBezTo>
                    <a:pt x="3810" y="1172210"/>
                    <a:pt x="12700" y="1149350"/>
                    <a:pt x="25400" y="1135380"/>
                  </a:cubicBezTo>
                  <a:cubicBezTo>
                    <a:pt x="36830" y="1120140"/>
                    <a:pt x="58420" y="1108710"/>
                    <a:pt x="76200" y="1103630"/>
                  </a:cubicBezTo>
                  <a:cubicBezTo>
                    <a:pt x="95250" y="1099820"/>
                    <a:pt x="119380" y="1102360"/>
                    <a:pt x="137160" y="1111250"/>
                  </a:cubicBezTo>
                  <a:cubicBezTo>
                    <a:pt x="153670" y="1118870"/>
                    <a:pt x="171450" y="1139190"/>
                    <a:pt x="180340" y="1151890"/>
                  </a:cubicBezTo>
                  <a:cubicBezTo>
                    <a:pt x="186690" y="1162050"/>
                    <a:pt x="189230" y="1169670"/>
                    <a:pt x="190500" y="1181100"/>
                  </a:cubicBezTo>
                  <a:cubicBezTo>
                    <a:pt x="191770" y="1197610"/>
                    <a:pt x="189230" y="1224280"/>
                    <a:pt x="180340" y="1240790"/>
                  </a:cubicBezTo>
                  <a:cubicBezTo>
                    <a:pt x="171450" y="1257300"/>
                    <a:pt x="149860" y="1275080"/>
                    <a:pt x="135890" y="1282700"/>
                  </a:cubicBezTo>
                  <a:cubicBezTo>
                    <a:pt x="125730" y="1287780"/>
                    <a:pt x="118110" y="1290320"/>
                    <a:pt x="106680" y="1290320"/>
                  </a:cubicBezTo>
                  <a:cubicBezTo>
                    <a:pt x="90170" y="1291590"/>
                    <a:pt x="63500" y="1287780"/>
                    <a:pt x="48260" y="1277620"/>
                  </a:cubicBezTo>
                  <a:cubicBezTo>
                    <a:pt x="31750" y="1267460"/>
                    <a:pt x="15240" y="1249680"/>
                    <a:pt x="8890" y="1231900"/>
                  </a:cubicBezTo>
                  <a:cubicBezTo>
                    <a:pt x="1270" y="1214120"/>
                    <a:pt x="0" y="1188720"/>
                    <a:pt x="5080" y="1170940"/>
                  </a:cubicBezTo>
                  <a:cubicBezTo>
                    <a:pt x="11430" y="1153160"/>
                    <a:pt x="38100" y="1120140"/>
                    <a:pt x="39370" y="1121410"/>
                  </a:cubicBezTo>
                  <a:cubicBezTo>
                    <a:pt x="40640" y="1121410"/>
                    <a:pt x="25400" y="1163320"/>
                    <a:pt x="21590" y="1162050"/>
                  </a:cubicBezTo>
                  <a:cubicBezTo>
                    <a:pt x="12700" y="1160780"/>
                    <a:pt x="17780" y="1013460"/>
                    <a:pt x="24130" y="960120"/>
                  </a:cubicBezTo>
                  <a:cubicBezTo>
                    <a:pt x="29210" y="924560"/>
                    <a:pt x="35560" y="901700"/>
                    <a:pt x="45720" y="871220"/>
                  </a:cubicBezTo>
                  <a:cubicBezTo>
                    <a:pt x="57150" y="838200"/>
                    <a:pt x="71120" y="802640"/>
                    <a:pt x="88900" y="767080"/>
                  </a:cubicBezTo>
                  <a:cubicBezTo>
                    <a:pt x="107950" y="727710"/>
                    <a:pt x="132080" y="688340"/>
                    <a:pt x="161290" y="646430"/>
                  </a:cubicBezTo>
                  <a:cubicBezTo>
                    <a:pt x="198120" y="595630"/>
                    <a:pt x="242570" y="535940"/>
                    <a:pt x="297180" y="483870"/>
                  </a:cubicBezTo>
                  <a:cubicBezTo>
                    <a:pt x="359410" y="424180"/>
                    <a:pt x="452120" y="374650"/>
                    <a:pt x="524510" y="313690"/>
                  </a:cubicBezTo>
                  <a:cubicBezTo>
                    <a:pt x="598170" y="251460"/>
                    <a:pt x="674370" y="160020"/>
                    <a:pt x="735330" y="115570"/>
                  </a:cubicBezTo>
                  <a:cubicBezTo>
                    <a:pt x="774700" y="86360"/>
                    <a:pt x="805180" y="71120"/>
                    <a:pt x="843280" y="54610"/>
                  </a:cubicBezTo>
                  <a:cubicBezTo>
                    <a:pt x="878840" y="39370"/>
                    <a:pt x="904240" y="26670"/>
                    <a:pt x="955040" y="19050"/>
                  </a:cubicBezTo>
                  <a:cubicBezTo>
                    <a:pt x="1054100" y="5080"/>
                    <a:pt x="1333500" y="0"/>
                    <a:pt x="1399540" y="30480"/>
                  </a:cubicBezTo>
                  <a:cubicBezTo>
                    <a:pt x="1423670" y="41910"/>
                    <a:pt x="1432560" y="59690"/>
                    <a:pt x="1438910" y="74930"/>
                  </a:cubicBezTo>
                  <a:cubicBezTo>
                    <a:pt x="1445260" y="87630"/>
                    <a:pt x="1446530" y="101600"/>
                    <a:pt x="1443990" y="115570"/>
                  </a:cubicBezTo>
                  <a:cubicBezTo>
                    <a:pt x="1441450" y="132080"/>
                    <a:pt x="1430020" y="156210"/>
                    <a:pt x="1416050" y="168910"/>
                  </a:cubicBezTo>
                  <a:cubicBezTo>
                    <a:pt x="1402080" y="180340"/>
                    <a:pt x="1360170" y="189230"/>
                    <a:pt x="1360170" y="18923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420053" y="6246495"/>
            <a:ext cx="194310" cy="194310"/>
            <a:chOff x="0" y="0"/>
            <a:chExt cx="259080" cy="2590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4450" y="50800"/>
              <a:ext cx="160020" cy="166370"/>
            </a:xfrm>
            <a:custGeom>
              <a:avLst/>
              <a:gdLst/>
              <a:ahLst/>
              <a:cxnLst/>
              <a:rect r="r" b="b" t="t" l="l"/>
              <a:pathLst>
                <a:path h="166370" w="160020">
                  <a:moveTo>
                    <a:pt x="160020" y="57150"/>
                  </a:moveTo>
                  <a:cubicBezTo>
                    <a:pt x="156210" y="115570"/>
                    <a:pt x="135890" y="147320"/>
                    <a:pt x="115570" y="157480"/>
                  </a:cubicBezTo>
                  <a:cubicBezTo>
                    <a:pt x="93980" y="166370"/>
                    <a:pt x="57150" y="160020"/>
                    <a:pt x="38100" y="152400"/>
                  </a:cubicBezTo>
                  <a:cubicBezTo>
                    <a:pt x="25400" y="146050"/>
                    <a:pt x="16510" y="137160"/>
                    <a:pt x="10160" y="124460"/>
                  </a:cubicBezTo>
                  <a:cubicBezTo>
                    <a:pt x="2540" y="106680"/>
                    <a:pt x="0" y="67310"/>
                    <a:pt x="6350" y="48260"/>
                  </a:cubicBezTo>
                  <a:cubicBezTo>
                    <a:pt x="10160" y="34290"/>
                    <a:pt x="20320" y="24130"/>
                    <a:pt x="30480" y="16510"/>
                  </a:cubicBezTo>
                  <a:cubicBezTo>
                    <a:pt x="40640" y="8890"/>
                    <a:pt x="52070" y="1270"/>
                    <a:pt x="66040" y="0"/>
                  </a:cubicBezTo>
                  <a:cubicBezTo>
                    <a:pt x="86360" y="0"/>
                    <a:pt x="139700" y="22860"/>
                    <a:pt x="139700" y="22860"/>
                  </a:cubicBezTo>
                </a:path>
              </a:pathLst>
            </a:custGeom>
            <a:solidFill>
              <a:srgbClr val="94AAB8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-282658" y="2354447"/>
            <a:ext cx="7787001" cy="7932553"/>
          </a:xfrm>
          <a:custGeom>
            <a:avLst/>
            <a:gdLst/>
            <a:ahLst/>
            <a:cxnLst/>
            <a:rect r="r" b="b" t="t" l="l"/>
            <a:pathLst>
              <a:path h="7932553" w="7787001">
                <a:moveTo>
                  <a:pt x="0" y="0"/>
                </a:moveTo>
                <a:lnTo>
                  <a:pt x="7787001" y="0"/>
                </a:lnTo>
                <a:lnTo>
                  <a:pt x="7787001" y="7932553"/>
                </a:lnTo>
                <a:lnTo>
                  <a:pt x="0" y="7932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1051817">
            <a:off x="7775709" y="175851"/>
            <a:ext cx="16969622" cy="10651463"/>
          </a:xfrm>
          <a:custGeom>
            <a:avLst/>
            <a:gdLst/>
            <a:ahLst/>
            <a:cxnLst/>
            <a:rect r="r" b="b" t="t" l="l"/>
            <a:pathLst>
              <a:path h="10651463" w="16969622">
                <a:moveTo>
                  <a:pt x="16969622" y="0"/>
                </a:moveTo>
                <a:lnTo>
                  <a:pt x="0" y="0"/>
                </a:lnTo>
                <a:lnTo>
                  <a:pt x="0" y="10651463"/>
                </a:lnTo>
                <a:lnTo>
                  <a:pt x="16969622" y="10651463"/>
                </a:lnTo>
                <a:lnTo>
                  <a:pt x="1696962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21155" y="789781"/>
            <a:ext cx="14136260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TREATMENT PLAN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88511" y="3989508"/>
            <a:ext cx="5957349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Medical Management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592274" y="4154767"/>
            <a:ext cx="1622295" cy="917334"/>
          </a:xfrm>
          <a:custGeom>
            <a:avLst/>
            <a:gdLst/>
            <a:ahLst/>
            <a:cxnLst/>
            <a:rect r="r" b="b" t="t" l="l"/>
            <a:pathLst>
              <a:path h="917334" w="1622295">
                <a:moveTo>
                  <a:pt x="0" y="0"/>
                </a:moveTo>
                <a:lnTo>
                  <a:pt x="1622295" y="0"/>
                </a:lnTo>
                <a:lnTo>
                  <a:pt x="1622295" y="917334"/>
                </a:lnTo>
                <a:lnTo>
                  <a:pt x="0" y="9173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783021" y="6393479"/>
            <a:ext cx="5262840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Preventive Management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073806" y="6450480"/>
            <a:ext cx="1354407" cy="1317775"/>
          </a:xfrm>
          <a:custGeom>
            <a:avLst/>
            <a:gdLst/>
            <a:ahLst/>
            <a:cxnLst/>
            <a:rect r="r" b="b" t="t" l="l"/>
            <a:pathLst>
              <a:path h="1317775" w="1354407">
                <a:moveTo>
                  <a:pt x="0" y="0"/>
                </a:moveTo>
                <a:lnTo>
                  <a:pt x="1354407" y="0"/>
                </a:lnTo>
                <a:lnTo>
                  <a:pt x="1354407" y="1317774"/>
                </a:lnTo>
                <a:lnTo>
                  <a:pt x="0" y="13177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591004">
            <a:off x="10703618" y="-5317768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0385461">
            <a:off x="11770047" y="-793791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9743832" y="0"/>
                </a:moveTo>
                <a:lnTo>
                  <a:pt x="0" y="0"/>
                </a:lnTo>
                <a:lnTo>
                  <a:pt x="0" y="10202966"/>
                </a:lnTo>
                <a:lnTo>
                  <a:pt x="9743832" y="10202966"/>
                </a:lnTo>
                <a:lnTo>
                  <a:pt x="97438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51817">
            <a:off x="4354229" y="82881"/>
            <a:ext cx="16969622" cy="10651463"/>
          </a:xfrm>
          <a:custGeom>
            <a:avLst/>
            <a:gdLst/>
            <a:ahLst/>
            <a:cxnLst/>
            <a:rect r="r" b="b" t="t" l="l"/>
            <a:pathLst>
              <a:path h="10651463" w="16969622">
                <a:moveTo>
                  <a:pt x="16969622" y="0"/>
                </a:moveTo>
                <a:lnTo>
                  <a:pt x="0" y="0"/>
                </a:lnTo>
                <a:lnTo>
                  <a:pt x="0" y="10651463"/>
                </a:lnTo>
                <a:lnTo>
                  <a:pt x="16969622" y="10651463"/>
                </a:lnTo>
                <a:lnTo>
                  <a:pt x="169696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5986" y="2016125"/>
            <a:ext cx="1955177" cy="2342209"/>
          </a:xfrm>
          <a:custGeom>
            <a:avLst/>
            <a:gdLst/>
            <a:ahLst/>
            <a:cxnLst/>
            <a:rect r="r" b="b" t="t" l="l"/>
            <a:pathLst>
              <a:path h="2342209" w="1955177">
                <a:moveTo>
                  <a:pt x="0" y="0"/>
                </a:moveTo>
                <a:lnTo>
                  <a:pt x="1955177" y="0"/>
                </a:lnTo>
                <a:lnTo>
                  <a:pt x="1955177" y="2342209"/>
                </a:lnTo>
                <a:lnTo>
                  <a:pt x="0" y="23422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56163" y="2992891"/>
            <a:ext cx="1466329" cy="1466329"/>
          </a:xfrm>
          <a:custGeom>
            <a:avLst/>
            <a:gdLst/>
            <a:ahLst/>
            <a:cxnLst/>
            <a:rect r="r" b="b" t="t" l="l"/>
            <a:pathLst>
              <a:path h="1466329" w="1466329">
                <a:moveTo>
                  <a:pt x="0" y="0"/>
                </a:moveTo>
                <a:lnTo>
                  <a:pt x="1466329" y="0"/>
                </a:lnTo>
                <a:lnTo>
                  <a:pt x="1466329" y="1466329"/>
                </a:lnTo>
                <a:lnTo>
                  <a:pt x="0" y="1466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75996" y="6435430"/>
            <a:ext cx="1466329" cy="1466329"/>
          </a:xfrm>
          <a:custGeom>
            <a:avLst/>
            <a:gdLst/>
            <a:ahLst/>
            <a:cxnLst/>
            <a:rect r="r" b="b" t="t" l="l"/>
            <a:pathLst>
              <a:path h="1466329" w="1466329">
                <a:moveTo>
                  <a:pt x="0" y="0"/>
                </a:moveTo>
                <a:lnTo>
                  <a:pt x="1466329" y="0"/>
                </a:lnTo>
                <a:lnTo>
                  <a:pt x="1466329" y="1466329"/>
                </a:lnTo>
                <a:lnTo>
                  <a:pt x="0" y="1466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01106" y="6700543"/>
            <a:ext cx="1466329" cy="1466329"/>
          </a:xfrm>
          <a:custGeom>
            <a:avLst/>
            <a:gdLst/>
            <a:ahLst/>
            <a:cxnLst/>
            <a:rect r="r" b="b" t="t" l="l"/>
            <a:pathLst>
              <a:path h="1466329" w="1466329">
                <a:moveTo>
                  <a:pt x="0" y="0"/>
                </a:moveTo>
                <a:lnTo>
                  <a:pt x="1466329" y="0"/>
                </a:lnTo>
                <a:lnTo>
                  <a:pt x="1466329" y="1466329"/>
                </a:lnTo>
                <a:lnTo>
                  <a:pt x="0" y="1466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05876" y="3574528"/>
            <a:ext cx="1466329" cy="1466329"/>
          </a:xfrm>
          <a:custGeom>
            <a:avLst/>
            <a:gdLst/>
            <a:ahLst/>
            <a:cxnLst/>
            <a:rect r="r" b="b" t="t" l="l"/>
            <a:pathLst>
              <a:path h="1466329" w="1466329">
                <a:moveTo>
                  <a:pt x="0" y="0"/>
                </a:moveTo>
                <a:lnTo>
                  <a:pt x="1466328" y="0"/>
                </a:lnTo>
                <a:lnTo>
                  <a:pt x="1466328" y="1466329"/>
                </a:lnTo>
                <a:lnTo>
                  <a:pt x="0" y="1466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8274" y="5143500"/>
            <a:ext cx="3107571" cy="4913156"/>
          </a:xfrm>
          <a:custGeom>
            <a:avLst/>
            <a:gdLst/>
            <a:ahLst/>
            <a:cxnLst/>
            <a:rect r="r" b="b" t="t" l="l"/>
            <a:pathLst>
              <a:path h="4913156" w="3107571">
                <a:moveTo>
                  <a:pt x="0" y="0"/>
                </a:moveTo>
                <a:lnTo>
                  <a:pt x="3107571" y="0"/>
                </a:lnTo>
                <a:lnTo>
                  <a:pt x="3107571" y="4913156"/>
                </a:lnTo>
                <a:lnTo>
                  <a:pt x="0" y="49131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67192" y="4811713"/>
            <a:ext cx="388703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H2 Antagonists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95350"/>
            <a:ext cx="13141182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MEDICAL MANAGEMENT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69882" y="3716984"/>
            <a:ext cx="3461776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Proton Pump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 Inhibitors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19695" y="7072244"/>
            <a:ext cx="550986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Antacids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20555" y="6836807"/>
            <a:ext cx="550986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Antibiotics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97072" y="3157958"/>
            <a:ext cx="3584511" cy="102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9"/>
              </a:lnSpc>
            </a:pPr>
            <a:r>
              <a:rPr lang="en-US" sz="5985" b="true">
                <a:solidFill>
                  <a:srgbClr val="3B36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84105" y="3608353"/>
            <a:ext cx="550986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3B36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24542" y="6759507"/>
            <a:ext cx="4619458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3B36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  <a:p>
            <a:pPr algn="ctr">
              <a:lnSpc>
                <a:spcPts val="84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354226" y="6586243"/>
            <a:ext cx="550986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3B365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DAGngcL0PyY</dc:identifier>
  <dcterms:modified xsi:type="dcterms:W3CDTF">2011-08-01T06:04:30Z</dcterms:modified>
  <cp:revision>1</cp:revision>
  <dc:title>Copy of Blue Illustrative Innovation in Medicine Presentation</dc:title>
</cp:coreProperties>
</file>